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86" r:id="rId1"/>
  </p:sldMasterIdLst>
  <p:notesMasterIdLst>
    <p:notesMasterId r:id="rId35"/>
  </p:notesMasterIdLst>
  <p:sldIdLst>
    <p:sldId id="256" r:id="rId2"/>
    <p:sldId id="257" r:id="rId3"/>
    <p:sldId id="399" r:id="rId4"/>
    <p:sldId id="400" r:id="rId5"/>
    <p:sldId id="258" r:id="rId6"/>
    <p:sldId id="259" r:id="rId7"/>
    <p:sldId id="434" r:id="rId8"/>
    <p:sldId id="435" r:id="rId9"/>
    <p:sldId id="439" r:id="rId10"/>
    <p:sldId id="375" r:id="rId11"/>
    <p:sldId id="376" r:id="rId12"/>
    <p:sldId id="396" r:id="rId13"/>
    <p:sldId id="392" r:id="rId14"/>
    <p:sldId id="436" r:id="rId15"/>
    <p:sldId id="437" r:id="rId16"/>
    <p:sldId id="440" r:id="rId17"/>
    <p:sldId id="443" r:id="rId18"/>
    <p:sldId id="444" r:id="rId19"/>
    <p:sldId id="445" r:id="rId20"/>
    <p:sldId id="446" r:id="rId21"/>
    <p:sldId id="447" r:id="rId22"/>
    <p:sldId id="448" r:id="rId23"/>
    <p:sldId id="449" r:id="rId24"/>
    <p:sldId id="429" r:id="rId25"/>
    <p:sldId id="430" r:id="rId26"/>
    <p:sldId id="431" r:id="rId27"/>
    <p:sldId id="432" r:id="rId28"/>
    <p:sldId id="383" r:id="rId29"/>
    <p:sldId id="441" r:id="rId30"/>
    <p:sldId id="442" r:id="rId31"/>
    <p:sldId id="433" r:id="rId32"/>
    <p:sldId id="428" r:id="rId33"/>
    <p:sldId id="28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556" autoAdjust="0"/>
    <p:restoredTop sz="94660"/>
  </p:normalViewPr>
  <p:slideViewPr>
    <p:cSldViewPr>
      <p:cViewPr varScale="1">
        <p:scale>
          <a:sx n="63" d="100"/>
          <a:sy n="63" d="100"/>
        </p:scale>
        <p:origin x="1036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IN"/>
              <a:t>Click to edit the notes format</a:t>
            </a:r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320" cy="53424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IN"/>
              <a:t>&lt;header&gt;</a:t>
            </a:r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dt"/>
          </p:nvPr>
        </p:nvSpPr>
        <p:spPr>
          <a:xfrm>
            <a:off x="4279320" y="0"/>
            <a:ext cx="3280320" cy="53424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IN"/>
              <a:t>&lt;date/time&gt;</a:t>
            </a:r>
            <a:endParaRPr/>
          </a:p>
        </p:txBody>
      </p:sp>
      <p:sp>
        <p:nvSpPr>
          <p:cNvPr id="3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320" cy="53424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IN"/>
              <a:t>&lt;footer&gt;</a:t>
            </a:r>
            <a:endParaRPr/>
          </a:p>
        </p:txBody>
      </p:sp>
      <p:sp>
        <p:nvSpPr>
          <p:cNvPr id="38" name="PlaceHolder 5"/>
          <p:cNvSpPr>
            <a:spLocks noGrp="1"/>
          </p:cNvSpPr>
          <p:nvPr>
            <p:ph type="sldNum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51811100-C181-4161-81E1-C1B1D191B141}" type="slidenum">
              <a:rPr lang="en-IN"/>
              <a:pPr algn="r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216171-A131-4111-8101-11D1D10191D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71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C161C1D1-A141-41A1-8121-0111B131A1E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51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1131C1-D111-41A1-81D1-3111B1E131A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53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D19121C1-21D1-4161-B1F1-C141D191815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71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C161C1D1-A141-41A1-8121-0111B131A1E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10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71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C161C1D1-A141-41A1-8121-0111B131A1E1}" type="slidenum">
              <a:rPr lang="en-IN">
                <a:solidFill>
                  <a:srgbClr val="000000"/>
                </a:solidFill>
                <a:latin typeface="+mn-lt"/>
                <a:ea typeface="+mn-ea"/>
              </a:rPr>
              <a:pPr>
                <a:lnSpc>
                  <a:spcPct val="100000"/>
                </a:lnSpc>
              </a:pPr>
              <a:t>12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141B-3107-932A-6A0A-4FD81EE8F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28DF5-C725-FE37-86C4-6BEE2F486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16492-F067-D338-90D1-4D5E34A6F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58B6E-CBC8-69CA-E9D8-FF241311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5A788-9098-044F-9677-280108F6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90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AAAA7-028B-C57F-AF0C-2AFED07C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145AC-E8E0-EB37-4700-38A4AD679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374F4-4A85-0DF0-730B-EE745026C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D5FA3-2F02-635F-67EC-05243E6C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EE390-F91E-CF7C-4F1C-3B674005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147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08261D-2716-A7B7-356A-641A13448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8EA6B-21DF-372C-F349-9EA33FE96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FF05-ED6C-4064-3E1D-13812A1C1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9062A-BC2B-BA74-87AA-29B39F70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14176-D1CD-E884-454D-70BC037C7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01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188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9A0E-4841-5780-C976-14778FDA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49C33-F0D5-EDE0-16B4-760C90787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05435-5BF9-8B8B-E104-08DF0877B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437B-FE56-E115-3316-385C0CD75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5FD91-5008-01DB-F383-97004D2AB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36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C574-EB83-F53C-1702-5FB3401C8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A9337-B40E-9818-73A1-7AD7AE4C9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71ABE-E34D-2B31-A843-F86A0F640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5F135-FACD-128C-E789-0FD69A01A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33E87-4D10-8526-1A72-485F0BB4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5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9CDF6-9C36-94D9-F189-6F1FA065E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31A48-AE81-FB63-CB56-E736F4166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32AA2-044E-4FB0-FCBE-D001D8FDC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FE373-5B66-2AB8-CF73-EC5974D74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3EE8D-DDDF-FA39-32C5-5050C67F7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33FDF-3698-DCED-E631-12290B41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6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F3556-DB01-1CBD-D31D-5B3E575A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AFB92-F485-8B60-5BD2-05558926C4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7EAEA-13F2-0BFB-36B9-9E906A559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0B0D10-74ED-366E-D4B6-6ED907BDB0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CA760E-EAA5-2F1F-B5DD-836379CDF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ABC112-0E5E-BD96-293E-571B928F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B8D5F-ED35-7C6A-B913-FE21CAA54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7B7A7-5608-A4E1-C9B3-F8EC07070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83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14FE3-E88B-EABB-A468-9CBADB381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99CD03-5B91-B8D1-1BF5-E907CAA6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0E02BE-498F-B007-5900-0916D2B10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086FA1-2AE6-5DF8-C22A-9C62C8AB3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11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E418DD-412F-338A-CA09-89C4860D8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04CEAC-6D54-BE2B-F37D-B9C40E33F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E8F425-7E9F-44FC-B59F-18098DE4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79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1415-1810-F9B6-F844-80E8B805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9042-7B08-A7D2-8CCC-9EA065D6C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0E6F9-6E07-9D22-8326-FB954E6F9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6B4D8C-634C-996B-AB9C-F94B53DD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EE0E8-9405-2610-DB7C-4CC505D2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98441-294D-302D-3960-7BAE1090F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604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82D8-8D8E-9BFB-3D64-7B19C0478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5B1B9E-D2E8-39FB-161D-ED89B7190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3FC0C-DF1D-775D-367A-EBC2D4E92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F403FF-C262-ACF7-BB42-B3D03585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E1A1B-1D2C-12C7-4403-4DBDD7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5FF7B-67CF-DB3D-3251-AF5590FF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519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4B8733-BA48-3F83-7028-D5E04B485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684D7-551E-3DBE-0215-FCAD746B9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68E54-ACBC-5AED-DC46-12E7AA171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40248-94A1-7970-C31C-E13004267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001-C180-5459-D58D-9375E5D07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1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space.mit.edu/bitstream/handle/1721.1/67188/758649007-MIT.pdf?sequence=2&amp;isAllowed=y" TargetMode="External"/><Relationship Id="rId2" Type="http://schemas.openxmlformats.org/officeDocument/2006/relationships/hyperlink" Target="https://www.flightstats.com/v2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Ysurac/FlightAirMap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213408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ln w="1905"/>
                <a:solidFill>
                  <a:schemeClr val="accent5">
                    <a:lumMod val="75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Sitka Banner Semibold" pitchFamily="2" charset="0"/>
              </a:rPr>
              <a:t>SkyLinker</a:t>
            </a:r>
            <a:r>
              <a:rPr lang="en-US" sz="6000" b="1" dirty="0">
                <a:ln w="1905"/>
                <a:solidFill>
                  <a:schemeClr val="accent5">
                    <a:lumMod val="75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Sitka Banner Semibold" pitchFamily="2" charset="0"/>
              </a:rPr>
              <a:t> Aero Pathways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0" y="4232816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P.Shreyansh Srikar Rao     (20H51A05D2) </a:t>
            </a:r>
          </a:p>
          <a:p>
            <a:r>
              <a:rPr lang="pt-BR" b="1" dirty="0"/>
              <a:t>P.Nithin Varma Reddy       (20H51A05F1) </a:t>
            </a:r>
          </a:p>
          <a:p>
            <a:r>
              <a:rPr lang="pt-BR" b="1" dirty="0"/>
              <a:t>V.Venkata Sai charan         (20H51A0578) 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689" y="5412017"/>
            <a:ext cx="622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64008" lvl="0">
              <a:lnSpc>
                <a:spcPct val="150000"/>
              </a:lnSpc>
              <a:spcBef>
                <a:spcPts val="400"/>
              </a:spcBef>
              <a:buClr>
                <a:schemeClr val="accent1"/>
              </a:buClr>
              <a:buSzPct val="68000"/>
              <a:defRPr/>
            </a:pPr>
            <a:r>
              <a:rPr lang="en-US" sz="2800" b="1" dirty="0">
                <a:solidFill>
                  <a:srgbClr val="C00000"/>
                </a:solidFill>
              </a:rPr>
              <a:t>Under the esteemed guidance of</a:t>
            </a:r>
            <a:endParaRPr lang="en-US" sz="2400" b="1" dirty="0">
              <a:solidFill>
                <a:srgbClr val="C00000"/>
              </a:solidFill>
            </a:endParaRPr>
          </a:p>
          <a:p>
            <a:r>
              <a:rPr lang="en-US" b="1" dirty="0"/>
              <a:t> Ms. B. Anuradha</a:t>
            </a:r>
            <a:r>
              <a:rPr lang="en-US" sz="1400" b="1" dirty="0"/>
              <a:t>(Assistant professor)</a:t>
            </a:r>
            <a:endParaRPr lang="en-US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046700"/>
              </p:ext>
            </p:extLst>
          </p:nvPr>
        </p:nvGraphicFramePr>
        <p:xfrm>
          <a:off x="2247900" y="258465"/>
          <a:ext cx="6096000" cy="95119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095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dirty="0">
                          <a:solidFill>
                            <a:srgbClr val="002060"/>
                          </a:solidFill>
                        </a:rPr>
                        <a:t>CMR COLLEGE OF ENGINEERING &amp; TECHNOLOGY</a:t>
                      </a:r>
                      <a:endParaRPr lang="en-US" sz="2000" b="1" dirty="0">
                        <a:solidFill>
                          <a:srgbClr val="002060"/>
                        </a:solidFill>
                        <a:latin typeface="Calibri"/>
                      </a:endParaRPr>
                    </a:p>
                  </a:txBody>
                  <a:tcPr marL="9199" marR="9199" marT="6133" marB="6133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95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dirty="0" err="1">
                          <a:solidFill>
                            <a:srgbClr val="002060"/>
                          </a:solidFill>
                        </a:rPr>
                        <a:t>Kandlakoya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</a:rPr>
                        <a:t>, </a:t>
                      </a:r>
                      <a:r>
                        <a:rPr lang="en-US" sz="2000" dirty="0" err="1">
                          <a:solidFill>
                            <a:srgbClr val="002060"/>
                          </a:solidFill>
                        </a:rPr>
                        <a:t>Medchal</a:t>
                      </a:r>
                      <a:r>
                        <a:rPr lang="en-US" sz="2000" dirty="0">
                          <a:solidFill>
                            <a:srgbClr val="002060"/>
                          </a:solidFill>
                        </a:rPr>
                        <a:t>, Hyderabad - 501401</a:t>
                      </a:r>
                      <a:endParaRPr lang="en-US" sz="2000" b="1" dirty="0">
                        <a:solidFill>
                          <a:srgbClr val="002060"/>
                        </a:solidFill>
                        <a:latin typeface="Times New Roman"/>
                      </a:endParaRPr>
                    </a:p>
                  </a:txBody>
                  <a:tcPr marL="9199" marR="9199" marT="6133" marB="6133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dirty="0">
                          <a:solidFill>
                            <a:srgbClr val="002060"/>
                          </a:solidFill>
                        </a:rPr>
                        <a:t>Department of Computer Science and Engineering</a:t>
                      </a:r>
                      <a:endParaRPr lang="en-US" sz="2000" b="1" dirty="0">
                        <a:solidFill>
                          <a:srgbClr val="002060"/>
                        </a:solidFill>
                        <a:latin typeface="Times New Roman"/>
                      </a:endParaRPr>
                    </a:p>
                  </a:txBody>
                  <a:tcPr marL="9199" marR="9199" marT="6133" marB="6133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722" name="AutoShape 2" descr="data:image/png;base64,iVBORw0KGgoAAAANSUhEUgAAAEwAAABNCAYAAAAMy4KOAAAAAXNSR0IArs4c6QAAIABJREFUeF7tvAezG1eW5/lLB48H4HnDRyuKIiWR8iVHUa5LrlS+a6Z7tmNntmc+205P9O5GlXyVRIqkbMmXRO+e9wYeSL9xTiZIVmxsxHyAASP1BCCRee//HvM/5qYRx3HM/3r9TyNgCGDR/+f0GPmHHvIa/DX0nYGBwhzL/4FhJH/ls+RzOUdP1FcUh0RxhGEZmKZFLF9EoR4mAQYRxB74fXB7yXd2Bpws2Dk9QsNBzo707gaWARYhRhySrLlJjJXedDDOuyYmpxgxhg54MLfo7+aZfConyLWM9P/1B3ohR38ax3GQ4nFH1ORCIbExgDL5xlCADEEIYhNB2pR/A8CiZK4yflNua8oAYvwwICTAtA0sO6MDiUIfM+hjRy4mLoQt4vY2UWOL2HMx8yXM0jAUh6EwjGcVcSOHAAvDMMmYMVl8rMgjFtBwiMgQx5YupJkOc7DuMiaFwJSFi4mNAOR3OscEOJllhCyoTaSLI9dKFxgoyTUFsFDRT+VIsYmIDRnEHQlLoUrXVyTMVGDkczOBUVc6jtLVlYvrlVIJE9kQsRAJE0kMPczQxQ57GEGbuLuFt71Me2OJwO1RqAyTH5nEqk5hVKYIs1X8OIMXy2QMbCMBzI59nTiGTWw4xLJUcTIiESS9lwxCpTDCECkT0MwIDPndHW3S0xSoBDC9lgIoUENxIGGRXDRVIb2J/EuRv1tbB8Ak6A7U8rbmpSNLkFLRH6ipam8i4vJX7xb5mJGL5Teht0u4u0R79Qa7K3O4/S6lao3KxB5y4wewxw8QFycIjTxu7BCKBKk8BdgDlRY4DJVrTFXNRNKIBuOU1U2VzkiASwAT4JLPVfJT1RawkkMAS/DJDwCTFbgNWCpVcq/k0zuKOpAyBSuKE4lKfYbaIV1BMFQf7kLLsIhNmyhOzpKvzTjAiMRm7UBzFXf1GruLl9lauk6316ZQGmJkej/VvUfJ7TmGUZ0ltkp45PBjE6IIOw7IiLQYEVEcqK0UdbUMG0MtjoAmEpeuXrpWiZGVkQhgKWgpYANbeAcwAS1BIXsbMLE7inKi5wqV6usdw50oX2rEBawoWRkFKNX+mEAHIoAktxDbICucUXkII1n5GMuMMY0AU1SxvYa/NUd3+RKtlau0NxZx3Q5mJkd5dIba3qOU9j6ANX4P5EcJzSJ+7OiCidF3VFoELI8IX8djKmAZtT/ENob8FfVS26s2IjEWKl2DQ0BMDPzfgzUw/ncZfTFiA3s1AOUOVqm0DOwUMZGAJV5PxyBnir0LCGNPTDymIYAkKqA3j/NEUYFIAItjLCvEkvO8OuHuPN3Vq3SWLtBbv0HQWCcMXELTIluZYGj6XgUsM3UfVmUPcbZKYGSJIlG9CNsQLxsQ0SOkn1pNAcmB2MEko4dhqI9TnBKjLbZsoKapWopGp94xMSGJdKrnNECWQY0+gUw4Af/vABNxVruTfK4SLYskOqzGUyRMKINPEHbxgi5h3FdAbKUQ8kO5TRniCmFoqWRaZoAddTF7m3jr12ksXqC9dIFwZx7HbWAQEhkW5KvYI/vJTd2napkbO4g1NEVkldSDJVMSwES6OgSx3N9X1Y8jByPOYpPHtgpYRlYlTc1P6uXuLHgqZQpYaohSabsbMMuwBoAFiYQNDNkAHtX9u/R/4ElT6RHbEePiBh3a3V3a3R3coIVlB2SyJpmsjW3nyVgjZM1RDGTQYBlCKdrQWqG3fIXG/I90ly5iNpfIBR0c2yAybHy7iF+cwBq7h/zeByjPHCEzug+cIURGxWaBRxj36Hk7dNw6ftAnDEUSsmSsMvlMjUK2Rs4pYRmZxIvLz+62NmrTQjGsifEfSM1tJ5WcbxqyCCphfnLibcAGhvIuwAbSpQ5SJEskLNTBtvs7bNdX2a6v0OltY1geuaJNrpghlylSzE5QdKbI2SUc08YxQgy/SbizSGfhIs25H+kvXybTXqMQd8k7NrGVoRtnaDtVotp+CvsfpHrgAfKTByFbwYvB8/sEUR83bNPorlNvb9Bze0SB0I4ixdwo1fIUtdIkpVwNx8wnPC1hE7e1KeFHd2zZwJ4ntvw2ephGJgEsjry/B0yNZaKOd7/US8cxoRK+EMuO1XY0u5usbs2xsnGT3dYqAR2yeYO8AJYrUMyOUclPUS2OUsmVKVomhtvE31ygPXeZ1twFwtXr5LpblOiRdxxiK0srMKkbBfzaLKVDJxi+9ziFqYOE2RItv0ejVafTa9L1m9S76+y2Nun2+8SBTc6uUqvMMDlygPHaXiqFMTJmkTiylVxbQq7NO44s8ZyppN3FDu5Im0iYaIi+BoClEqVgCWgp30tRS7x5hBf6auRtR+7q0upvsbJ1g4W1q6zvzuMGDaxsSDZn4NgZsvYQQ/lxxoYmGa+MUsvmyfg9vLVFmjcu0Vu4irm1SLG3SzHuk3NssLK0A5MdI4dbnaF06AFq9x0nNzVLz7LZ6jbY2tmg3tqm4zXphk26bodu3yMOMxSzo4zV9jIzfpjJ4QNU8uM4RpEotAkDmZ1BxjZTL59OUB1YQo8GlOoOqboLsAgvlSWhAAkpVYZ7V2yo4imAxRGu76oLdzIxpuXT9rdY2b7B3OolVrZu0vV3wOpj2RLnCV/KUsrWGK9MMD0yxUS5SjkGd3WZxpWL+Mvz5JqblPsNCqFLxjQx7SzdyGLbzNGrTlI8eJTqkaNY4xPUY5+V+gYbO2vsNjZpe00iJyI0DfpuTBxmKeXHmRzZz96JI0zUDlLOjGFTVMcjFsg2LLKOiSVSlqpnon1ilwegDZxAYttMcomE+bGbGEGNCZPQQoyjgCegCW3Ri6mWikqKG/fA9IiMfgLYznXmVy6xvjuHFzexMj6R6eK7PczQpOgUKToFavkqM7UJZkpVwvVNNn/6EWNjnRGvR9ltYffaGEGI5eTwrTx1p0CzWCOz/yDlQ4fwKiXWenXWWhv0/BZ9v0mj3yK0ILKz+IH8T4FyfkLVcc/YYcYr+yk5Aph4a4c4tDQecMw05tS5D/jkgPWLZ0g5aSqAtjqtOI57US+JvQy5gLjOFLA0K6HOIA13hEpEhISGS0yfkC7tYJu13ZvMr15ibecWXtTAyonc+wR+VwFwsHAik7JTYnZ4mgPDkxhbDdZ/vIC1scVY4FPxuti9LvgBhpXBs3M0FLAhMvsOUDy0j27BYbG9wXp7ndDoEtCl5XYJbYdYvGpgJ4DlEsBEJcdK+yjaY1iUE06WklkNbe+y1Amn/P8HLDMArBm2NYA2Dck8iHYnoN0JCNOUTSphyrvoK2CR0aMX7rDWnFPAljeu0/F3FLBMLsY0feKgT9yX9E1IyS6yd3iGA8Mz2Ds9Ni9exVjdZMT1qHku+TDACCVXYtLBounkaZeGyB0QwGbpFi0W2qust1bxjZZKeC/0IFMCq4Tr2cRBjpJI2OgBZsYOM1rcR8EUwEqYMmmloCJlhjKJQcQkvE7E4W6V1ARCGgXlBirZjDpJ1kEBS4JXASyJk5WppsxMLihUwlNWHZsusdFXidruLDG/foWF1SvUO+vEVp9MwSCbjTFil8DtEvd9ClaB2doeBSzbCti9fJNgaZ1yu0vN8ykro9ZMF60wpm5l6VarFA4eoHBghnYhZqG5wlpzGd9oJFIskzQLhJTwvQwWRSqlSSZHDzE1cohaYQ85s4ZJAYMcZizs39G5DuyX2uvb4dwgT5basPSk/G0Ji1OVVHKmGS7MWP47cI+aB0oSfRICCVkkAcswhTi2abjrLG+JHbvCxu6iciMnF5PLG1iWj+91CfsueSPPzPAe9g/PUOxB+/oivbkVsrt1Kp5PzbTJWhnNPDSCkF3LwR0eoXjwANm9EzSzgQK23lzCp47pBMSmQRjlCIICxAVyTpVhoRSjBxmvHmAoN4ljVBQsIbQiZRoySTSRusGBIqqESVIhjXsSapqQ2YKqcxzHLSQGTKVIk38GluaUkoyQedtdyroLI5ZQSn7TwzCEkvTpRbtstBZYWLnCysYcze4WkemRycbYGYm+XPx+n6yZY6a2h721aaq+hbu4TvvGIvH6BkOeS82wKGYLRKZNI4yoWw7B6BiFAwewpoZpWB4LrWU2Wiv4UR07I/bOwvcsAi9L1qlRLU8yMbKXidEDDJdmyVsjmJQgFqMtKpnV2NKQLMpdweBAGZMsjOZe/o64FgahUQNh+lEiRZprEmInaeABYKKaEoRJ3CY0OSCOXeKwi2G6GHaAb3RodlZZ27zF8votdhsb9CUbYfqYGQiNEM91cYwcU9VJ9lQmGCFLvFmnc2sBf3mJYq/LEFDI5MHJ0AyhnclhTEyT3buPoFZihz4r7XV2Oht4UR0nE2FbJkEfIs+hXBxjfGSWidF9jNT2UsxP4BhVjLhAHGVAYsxBMG46tzMUaVx+m7IKQxDxUIuUgioKrRJWl7SMhvGxSpOm3+Ikq6lZ8kHaMpLzJIUTEId9Yr+tKmlkImLLxXO32dldZn1rkZ36Ou1eHTfqE1oRvhHjej62mWW0NMJkaZgJO0+206M7v0h/YY5su0khDik4ST6/E1v08yWcmf3Y03voFrJsBl02uju03F28qEnGCclYJvRjzNChNjTO5Ng+xkb2UhqaIuOMYIh0RXkFS4NyyZXJKpqWJO9STmGm0pRkJ5IUdRJ23gEsTVHXBx/HcpoY3TuHIZIl6RwBS2NOoQtiIT1wW6qOZGKwfaKgidfdotXeotXdpdtv0nY7tEKPVuDRc30drIRHtUyeyUyRahjgrS7TXbiJ09wh4/VwpBhg5+hLsFwZIb/3MExMs2uZrPW71P02bixxZBvb9MnbJnksCmaOanGY4eoU5fIkTn4U0x6CuAhhLk0BZhOwlIWnXEnuZ1kJgGaSaRUkBKzbnD+GwiCn30gFUaRLTrfTQ5OzEnj5HgRCC0QNJZUSEAY94n6TWLKmttg1nyhsE/pNoqinxNaL+nT8Pu04oh1B25VzRCFschGMZ3KM2xBsrtJduonZ2MLsNTHCCOwsgZ3HHJmifOgYjEyxGYSsdjp0JLOaFXPcx8KjYEu+3aQQW+StPLlMGSdTUbAMs4yh3rGAYRUw7DyGncOyJEeWgiQSakk4ZoMptQFLnY7YMAUtdQy3ARM5GaQ7ErAE3wAzBSuW0le/C16HyO3ieT3cXpOw1wQBTMCKPYKgo+keiSHzBUfFtBeHuE4WN5Oj40e4bkjkhsTdPsOOzXTBIdpdo7N8k6i+QdjaIZYFkjJbtkx2YpbK4RMYtQnWO33WW1082yRXymKaHmbcp2CGFMIQpx9geBFRYBKFonp5DKOAaRYxrSJmpoSZLWFlimTyRex8EcMR9bTTsl6iqrFlaz5uIGWyfvIqivYmXjLN94hmGQJYiBl7GH6fuNskaO4QtLaJu3XCbp1+c4decwu/11BbBilgkvWwIk3rFIp5sE1c08SqDuMMT+CZWYLQROKY0A0oORmGcw5Rc4vW6hy93VU6O+v4bh8nk6MwVKM8tY/y/qOYxWEa3T6Nbo/IFM8rVqJN5DfJBD3MVou41SbqeQReRBhIpjcLRg6sPIaVx3QKmE4RK1ekUBulNDqBUxzCzBYwMkVQZyPjzhGZWc25Sa5RLLcImXBEBayRsl0x8I4CJmy7pwAFu+v0t5Zwt5eJWhta4YnaOwSdHUKvBWFPvacQWmXEtomTy+Bkc4SmAGZhDCWAxbkypuTEnDKWnSdXKJPPZon7bdqbyzQ2l9jaWKLf61Aolhgbn6Q2vY/c6CymmcVtd+h22/h+j0jiyN4WkVsn43cxOy1otcELiIJYk4hJjTFDbGY1v4aVI7ZyCowzNExxZIp8bZxcZQy7PIKRr6hU45SIrLwWjwP1lonxrwwA2xYTBGQMOWJswwdJ8O2u0lu9SWPpKt21G8TNVRx3l0LcIScpZjnCPoYmmIxEvG0RZ1srO25k0MOka2cIcmWs4jCFoUkqw7MMjezBqU1AXvhRjNvYYmNtjoWlm3S7LarVKvv3H2B0ai+GhD0dl7hRx2vv0q2v09xeoF1fAm+HfOySC3wyfohmnNTzJV5PQJNiXGjaBIYjlUw8I4Nn5bAKw5TGZ6lOHSQ/tg97aBwKNchViOwSoZETw5SSLqgOqkabokkmZPWIsaWY0d+lv7VIa/k6zaVruJu3MNrrZP1dClGbXNwjg4sT++pPNJNkmoSGvLszSM+0FTT5K6uXKYySL89Qqs6QG92DMzKJUSoThi6t+gbr64v0e20qlQpjU1MUh0ZUJ/zNbXorS3Q3l1R13fYqsb9FwepTzhhkxc74IUYQac5OVEkLGVI4NjOEVobAdBS0Pg7twCCwSwrY2N77GJo6iFObxpBKe6aigXwgJkT1LVFJ4Yiqkltu4lUdKb+LhAll6O/S216mtXJDQetvzkFrDcfdUcDy9MkbPlkplyF1wWSQfiTzMwlNyR6IKti4UaiH4RSwsiNY2XGc4iTZ4RlyE3txxiexilm8oEezuY3v9Sjm8xTKZS2Z+fU23aVl2otzuFtLRJ0NDH8bJ96l6LgUHQsztoj8mCiUqlZMqN0MFoYl48gQmhl8w8LFphdbdHxTARua3MfYvvuozhwiU5vWtgScMrGopKm19UEJQNhcasOEvGscGWmHggiu4bXxW9v0thborN6ivXaL/vYCRnuDbNihZPgUTJ+sqaaRKArxwwg/kNSiqaGN1BZNYeGhSxR62E4eOzuCb9ZwzQrkRsiP7aG8Zx+5qXEo55MWhUgiihgj8PG26zQWV9lZWKC/tUrWbVA2uxSMFna4DcEusS9VK5NQcl0S8lgOpiNHBsNJ7JeHRS+EThDRDSxCu0CuMk51ej/DM/dQmtiHVRmH3BBYBTBzhCpdYmISp3i78t3VzKrET9INE0jJFVs8n9chbG/jbS3TXZ+ns34Lb3cFOjs4QYdc7Cm4pvY3RISqClLxMYl10FlV9TjoaWeOLattDdGNy3TjIlFuhOLkXkYOHKK0dwajWiTUOFVKcSb0erRX1ti6tcjuwiL+zgZ5v82w4zJk9ciEO8TeLr7n4kkLgZVX7yb3lvhSq+2WSJej6ugbNp6AYOXIlEcYGt+jR35khkxlHCM/BLaAlU0cBdIxJJwsUcncwOhLGK3FjVBixCDpg5GoQY1Hh7i1jbu5QndjXm1If3eFuL2LFXSxhFZIPkrDpiR1KQNVwCw74cxBDzvoIXW9gCKdqEDXKBGVRilP72f04EFKe6aIyg7dyNUiSy6bwXQ92ivr7C6t0VxaJdzZIttrUKFHxeyRj5vg1/F8D9fI4jslQiubcCjDVMcjKiWgxU5OOZiRK2IWhiiNTFGd2qte0irW0nxaDqShxRCPKoClJDa1YZkBD3O1vUXskDB7aSgST5lEVFIkxesStXcJm1u4u+t0NhZwt1eJug0it03gdogkEtD2gaRDRwYtVzCjgEzoIv7GMS0t9XtWhagwjD08SXF6D4WZaYxqjnbUYaO5ST/0qJRKGlOaXdEjj2C3hb+xhbe+jFHfJOc1KdIma0jWN6JvOPSMHJ5IlDid2MCLUKmKnTyZYoVCdYzi8DjZ2hiFkXFy1THMQkXZvzQCJB1Jwv4zGJaEUFLXSNP0coadBt+uUAMtOUlCLekP0t4JiS0NIbE+hmRN3Q5hr4Hb2CCobyQgtsXVN/DkO18I7CANZyh+Ei1k4oCCeGCxadkKcXEEhkawqiPY1SHCUoYmXTa7G6zsrNLzuhQKOSqFMsPZCiO5KoUwQ7DbxltZxV9fwWzvkA1aOJHElAH92KAnqieSIelq0yGSw85h5kpkyzWKtXHyIxM41RGcQkJYhagaEltGpo5Xahmm5YAcaUYwyW7FWFJlEi/p+i0sy8IUQy0mPBLjHRKHofZISPOIJV0ypGkdtw3dBrR3iRo79Bs79BS0LkEgjSFp/6KkiGJpQzHI2w65fFFth1kbx6gOExcLBKbPjtdgubXMUn2BtfoqHSmGWCbVUoX9Y/u4Z+oeJorTGH2I13dwV1cJd7cxew2VfgnV+mGIL5ItUpnJYWUKCoiAZReGyJRrZIeGMSsjIFIl9jQyMCTFI4fY3kjSWxJ/20mcqaWypHQmdtWwpGdDOhD9enKSXETcs9ADdc9JJ45lGdhSYYkDgqBHT6Vql7jbIG43CNp1+p0mnsScUlazbTLZLJlMBtt2yGYKZDKFZHASngxVMSplJD3VdOust1ZYbMyx1lqg3tvS1gMpzxWzJWZHBbCj7KnuJx8VMJsBNDrEnQ6G1yP2ekpDwkikOzErsrRitwy5Z6ZInMkTZwqQK0JW3he0KuVkstjqmESaEkOVdJiljV2aHxzUGiUhkLYK+P0trNSrRbGFHxnCAZOOlaR3ib7r0Wk1aDd3aNW38XtNbOkglDDF7agdC6ReKVVS0XfHoVAoUK7UqI1OURKXbTh03YB2GBNkDOySRWD12eqssrRzjc32Io3+Jl6Y1BjymSJTw7Mcmryf2dphcnGR3lYPd7uNE8FQMU8+axNKb6zfI9asbo9Op0e906PZD5SoWoUh7OKQqmcvNHDDWOuepaEKlcowlaEhCrmszvV2NVGlLckPDlrAJIpJymyNZZxsHitbUM/Q92MloHbG0qKqF4QsbWxz4/p11hbnae6sa7tlOWeTd0TyfIzYJ5bcVr9Pp9MmDEPK5RLTs/s5cN8JpvcfwbZyrK1vcXNhiXqvQW2qwvhslba/w/L2VbY7i+y2lnD9NtlsjkKuzMjQNPsn7mdf5QgEDreuLLM6v0YlX+LIkXuZnp4Eqav22xqT9uo7rK2uceXWAtfnl2i6AeWRSUam9qjx36q32a43NSIZHZtg//6D3HPoANPjw+RtqZilPSlhhBnFONogmGYnrLR7p19fwc7ksCWXbti4IbjCljHpdfssr29w8co15m7dxOt1qZbyTI5VGa2WKGRMpXeWdL/EIc1Gg+WlRTY2N7RjenrvAY6deJyD9x0nkytyY26Fv379HXOLc0zNjvHIz45RHDLZbS9Q7yyx3VjE9VrksnkK+bIWM2bHjjGW289uvcsXn33HpQtXGKmO8Nyzz/DAsSMamRh+B8Pt0t7dYX5hka+//xtffvcDu12Xffcc5f6HHqNYHWVzt8ny2jqLK2t0un2mJiZ45OGHePj4MWbGhrURxhbUUsAkTT+oVUpDs0qY19q4o5KmdI6a9MOIRtdnbmGFv126zOUrV2i3WoyOVLn30H4O7p1hrFoiZ4t9k8a2pLGuUd/l5q2bzM/P0XNdRidmOHriUQ4feRAzV+DC1Vuc/ug8Fy78xOTkCC++/DSH753GsNq0uivUm6v4fodsJksuV6JSnmJ86CBONMyNhWU+/PA83//tAuNj47z5i9d46vGHyQrXi3rYvku7Ifef5/wXX3L6/KfstPsK1skX/4GJ6VkarS5Lq2v88NNFLl26rIH6Iw8d56VTJ3nw6CFGy0WtiBvS4ThIzSddxTjOoBnFbyuNiISH2FlM26EXRNxY2uLMp3/lk88+Y2t7mwMH9vPkzx7nkRMPsGe8Rjkj/aRJiX3QaywNISvrKywsLrBTr5PJF5g9eC97Zg8iDeY/XLjC6T+f5buvv6eQz/HyC8/w8ktPMjtToS/xq1vX/JrQOXEUhewIGavKVt3jq29/4vTHn3L56jUmpyf59W/f4LlnnqBoWUhDuhMG9Dod5hcXOffZF3x49hz1do+HH3+KV954kwOHDqlT2G52+PrbH3jvvfe5duUKszPTvPnqK7x46mn2TY2RNU2VMiuS2FRCNemdlfGkgBF0CULpJJQUTQ7DtNhodPjqh8u8+5cz/PDjBcqVIU4++xTPPP0E9+zfw1AhS8J8pY4nyhtjGVIfDGm0G2xub1FvNjT4Hh6fYGRknI4f8s23P/L+2x/x7Zc/IJ3fzz75M373m9d49MRBDMMnjPra5Ku9sHYG28zjujaXr63y8SdfcO6zz5lfmmd67xS/+w9v8vJLJ6nmCkl0Ig0ursviyiofn/+E9z/8iO16i8eefJo3f/0bjtx7SPlmq+9z8cpN3nn7XT49f45SPs+v3niN137+Igdnp3AMU22X+E4RJDX+ptRXBx2IYT/hXUJdnRxeGHF9cY2/nPmUd/5ymrX1TR56+CHefPM1Hnv4GCOVYkI30vgzkmBZ6IRpYZmWtkO1e11ava4mfnKFPMVCiXbf5fPPv+WP/9f7/PD1BcJeyIljD/Iffv9rXjr1CEMVaa9MO7HVx0vgbrC94/LXry/z4ZmzfP7N16xtrTCzf4J//Odf8dqrLzJWrSEJaWkACIKQ5bUNzpw7z1vvvsfmzi5PPPUMv/397zh25JDGthKE35xf5f33PuD9d9/Vytiv33ydN155mQOzU5ixoYBJNcoQwKSKpo0rgx7XyCPUTmoTwzLZanX58tuf+NO7f+GTz78kVyjwyzff5FdvvsLemVEcWyrjKQ+OQ8JIym4BlmViW1IVMPGiEC8MCSSgt2Icy6brepz9+Ev+/f98m+uX5wh7MdPj07z84ou8+spzHDw4SbmU9tOm9cBOJ2ZuYZsvvvqRTz7/gh8u/Mjm7hqTe0b47R9e5403X2ZmYhJb2ynFVkesrG9x5ux5/vT222xu7/DkM0/zj3/4PQ8eTgDrhjHXbi7y3rvvc/b0GUrFPL958xe89PxJZsZHtFQk2pKxkvZ6AU1Qy4oXTRrqZNJJ4Cw5rYW1TU6f/4K33vuAH/52ganpGf7lX/4Tb77+MrWhrF5Qy3FqvyRhFyShlClCIVtbpIwCvgT08r16UZNOt8df/nyO//t/vMfOZgsjlJ4em3sPH+aFF5/hZ088wPTMkE5KJNj1IzY2ely7vsKFi9e5ePkKl69dYXVjkepIgVffeF4BO7h/HxlbTD8EYcTq2janz57jrbcEsG2efuYp/vCH33P8yD1q0Nt+wN8uXuGD9//MpZ8usGd6ijdeeYXHHz3B8FBJN5bI/eVcbSoUcxXFFLIpD9OCpcQLKHdIAAAVHElEQVTdhvSNhly9ucAHH33MB3/5iKvXbnLw0EH+23/9V9545QXyjnpcBUvEVtvL0w1S0huqtfI08BbuG6Qd1yKR9WaTd989zbtvncaI8+SyJbY2t1UyH3/iIV559RRH799LPpvwoWbb49atLa5eXWB1dZvtHfGAt7g1dw0nG/HMyUd54xcvcfToveRzeU30eUHEyuompz8+z9tvvc3W9iZPP/0U//iH33L8yGEFodHr89W333HuzFmajSYPHDvK8ydPcvjgPnKOo+AI208EQiqNIUEYU8qlgEmDbSghhWHg+iFXrt1Se3H23HmuXb/F7Ows//X/+M/88rWXKDmJFAr4onxJRkO6EgZsJenISCJPQ72SeFJxKovL67z73hm++uonpib3UakOc/naVRYWbzGzb4xXXnuep559mInhYWX6azu7XLo4x41ry9hGgVy2zK0bt/juu6/pdRscP36Y115/gccefZBKuai5dzeIWFzZ5MyZc7z91ltsbKzx6GOP8MtfvMGRw4c00SnAX7l8iYW5OUaGh3noxAmO3Xsvw1Up+srGsUhNjqMhobgz8ZaQdVIb1tMuwwQwkbDL125x+uOzfPLJZ1y9dp3pqSn+9b/8Z379xiuaP9ftLwKLbG6QQzcJpCX2dHtMUgRNtp2IJHZ6fX68dJO/fPgJSytbPPDgCcYmJ/jy26/59IvzGBmfF15+ipdfPcW9hw7p9peF1RW++/YSc9dX2TO5n4Ozh7lxbY6zZ86xsbbMoYMzvP7685x85hFGakOSiKLnRywtb3L27HneffcdVleWOHr0CC8+/zyzs3vodFqsra6ytrKEY1kK1sMnjjMxOobj2JqxSCr9iaF3xD6kH2XtNEXdTT+QxgvxMlduzPPRmbOc/+RTLl++zMTYGP/tX/+V37z5GqVsuptDq+KBXly9h17YTLusU7nTfjOUfgjD/uTLv3H23NeaYDz10kmm9kxz+pPz/Psf/52VzVs8+tSD/PJ3r/GzJ54gZ+W5Pn9Lmb0A9tgDj/Hk4z/j2sUF3vrjB8xdv87M5AhvvPE8P3/xSUZHq7oPpO9FLC9v8sknn/LB+++zuHCLvbN7eOSRhxmuVVlbW2FxYY5+t8vRI/fy+uuv8/D99+M4sr3ndlcqYSit9UIlkv44wbAwkLBOWgoXchaGEfMrG5z75DM+/Ogjfvzpb9Sqw/z2N7/hF2+8yvTEKBnb1qA0SWkn/EtTyqkKasUmbQGVa4qELW3ucPr8X/nq65+ojgzzwksnmdk7w5fffs87H7zL3y5+R7mW4+lnn+DUC6cYGxnnwoWLfP/tRUq5CieffoZ79h/g6sV53n7rz/z0/Q/kcw6vv/o8v/nly8xOjitgvi9Gf4ezZz/h7XfeZmV5kaNio049x9jYKEsL81y6eJHFxQVqlQovPH+KZ596munpKTIZW01H4Etay8RxhCYZ6kh8P2Y4n3rJQU5/kP7ZrDf469ff8t4HH/DV139V9E+dOsXrr7/G/UePMFQopH39g+7idGfuXRu47t6EI4DeWlnjvQ/PceHSNfYfOMALLz3LzN5pLl+9xblPP1G13Nxe58ChfZx87iSze2a5du0GSwurPHD0AZ57+kmGhoa4emmO99/7kC8//wLP7fPzfzjFf/rDr7hn7x7d7CCSsbq+w8dnzvOnt/7E2toqTzzxGL/4xevqDZeWlvjhhx/5/vvvNNS7//5jPHfyJA8+8ADjo1p51C4jibgzjq0SJtf0g5ixAWB9KYeHA2ph0nX76sIFsDNnz1BvNLj//vv51a9/xamTzzJeq93pZtdaQEQshlLslWWrsRRJDiNppEtasK/OL/DHd97j1twiJx46walTzzCzZ1Ind+HSZc6e+5hvv/1Ws5oPPvigAtbpdMnlcpx85iQP338YL4q5euUmpz/8mPPnz7G1tcXzp07xX/7lP3LsngPqjGQs62s7nD5zVgHb3t7h+VMn+af/+FsOH9zP1k6THy9e4ezHH/Pdd99quPPII49w6rmTnDh+lGqxQD8IcYMkvyXzkcqXeMvaQCVlZVw/0KShZUseO2J5bY3PvviCDz78CxcvXaRUKvP0s8+qaB+55xCVao1cNqv2S6tFgYixQdayNK8k77vdnm40sDJZbiws8v/86U+sb2zy3HPPcfLZJ5kYH6HZlmzIOp9+9jkffvghq2urDNeGmZic5MD+/Tz44AM8fOIEe8aHdSJz8yucO3uOjz76kOWlZZ5+6mn+93/5Zx46dq9OyvdDtWGnz3zM2++8w+7uLs89+yz/9E+/54Ejh3C9gPmVdb759ns+/+xz5ubnyOdzavwl9Hvgvns1LSWL7eliW7rRTI7yoAjix2IsfQLZaWY7OBY0uz2uXr/ORx+f4dz582xubbFn7yyPPfqYGtCDhw4xNjyivEVecgMBTOyVkFgBq75Tp93tkSsNMb+ywh/feotWu82rr77Ks089wWh1CC+KaHddvvrue/701lt88803eJ7H5OQk//Dyy/z85y9zYO8e3R0i525s7PDJ+U955923uXHjFo89+ij/2z//E088/CA5y0oAWVjl9OmPef+D99jdrfPUk8LDfsfD9x9RuyRNLfPzy/z1r19x/pPz3Jq7xfjYGCdPPsupk89wz75Zsvk8vhZAzCTjrC1VqZd0/YSRyxKZYrzTILrZavHT5ct8fO4cX3/zDVs7OwwP1zh+/DiPPvoo9xy6h7HhYU3FJBsDDA2R2q0225vbbG9v4wcBleFR1re3+fNHH6nqi2d64vFHGalIG7g42pjLc/O88977/PkvH2pmRNj/7377G1588RS1gnRIJ3nPbrvL+U8+57//j//OpUuXuP/Y/fzhd7/jhWefYrRSptf3uX5zidNnzvDhR39hd2dXVe6Xv/oljz18nEpZ9m1G9LouN+bm+OjMx5w9d1bP27tvH08/9SSPP/ooB/bvpTA0lEYuyYb/24D1vXTvo5lQUPEKg4czbO/u8tPFS3z59VdcuXqFbrdLtVbj4MGDHDp4iPHRUc3dS+hjW5ay4ka9roD1ez2NQ2sjo2zt1vnq2280E3Lq+VOcOHGcsWHZlmervVvbrfP5X7/mz3/+s6rtiePHee3Vn/PAsft0X5BogRRG/L7Lp19+xb/9278p5dm3dx8vvfA8zz39FDMT4yphN+cW+eLzz/nss89oNJscO3aUl156iYcfOs7IcFWNuSzUdr3BN9/9wKeffsq1a9fUtOzdu5fjDz7I0fvuZWpmmnKpTE7S15ZsnBlImBep2Mmuf8la9FxP9yLms9KpZ7LdaHDh0iV+uniBxYUFlQDxnFNTk9SqNVVFoRW5rLR1Q7NeV9AEyMmpaSq1mgJ249YtnGxWjf6R++5jYnyMUiGHbRipfVpM1H9zS9n5E48+QqVcVvsqKp/LOIS+x1ff/cBbb73FzRs3GK7WOHr0KI89/Ah79+zR1Pjy8go//vgjP/30ky7wgYP7ePzxxzl67Bhjo6Oah8vYFn4Ysrq2oYlEOX9+fp4gDJiZ2cN9R+7lnsP3MDk5Qa1aUdNz57kVKUkTWyQXETWScMByxONZBIGvoEkgK55pcWGReqNORuyX7Ft0XVXlcrGkn7ndHv1+j/LQEHv2zJIvFhWw7Z0dLMdhZs+MHiMjI1p8EMCl7tfqdHXwjVaTw/ccZlby9aaJL1tppPc54xAFAdfn5vjxbz+yvbWl2ZFyucz05CTjo2Oas2o0GiwtLrG8sqxEfGJijIMHDzA9Pa3URDyvSJkh/Wt9V+3cyuoKS4uL7OzuagFHONv09Axj42MKWD6b0TxZul8y2aWm4VHaoy72TJi/TEbE148jvCDQFVtfX1fvE/gBrtvH7cm2ZYtioUg2k9GCru/7lEolxsfHsaWFXJrh+n3teSiVi9r/JROVcEQ3helO6oj1zU08z9XflXI53DRTIBKcLF7Atqr8pk5WJEoO0YahoTJZJ6NOQ1Sx1Up6K8vp/UrlUgpWRu8rmRVZcQG1026zs7tDfVd29QbkczmGKkMUiyWKRSkTyh7MNKcvhUg5SXRYJEXqihLTKDcLfK1lWrath3rEMNR+BhmY2+8TBoGudDab1d+Kl5TP5FrymdQ8BYxQW6KS7KWsooCcbPqSvJMUjwM9VL1zOf1MFkkkwUlKXCptMk45RxbT83y6sqFLVDab1QUTBxREkpJJwjblUbIoei/Z8icMfrCXarDTPanDyoIIlxvsPxIV1UqSZVDKl9Ino/hSoA0UoMGzFwR1fR8L1UjAkEsLSINnVSRPF0hiriRATW4koOkENVQS75sEsLookpmVVG/K3yRol9SM73s0Gk3lgSIpMinXcxUgaWqRcEykQd7LJASIjLQzGYZKs0i7fGbL5tQ0JSPX1gUUKfJ9BcK2LS0uS2JQ0unyXiRNGnFkbklNVQrQdiIYnqd2XOxxPldIK9+ed5t8SrpP0hsyOQVA0jiOo6Iuk+/3XZUKmZAiL02/4h1FZT1ffyMXl9WW7+UzfSqBTCxIwNYBx8k95PNSsaRquL29q3aqNlzVjScCmIxFpVval+KQQDsMk6KEI5zRdvTevvS2ysOPNKZNXom2JGMbqK8AoWCIgAQhmWwCjtjpBDCxlZnEXoaRapLMVc7LSvOwbvmWLcnag5L0eKnkyCt9CFEiQGKYEzsnYp1IVbpHQvrB5Ldqb8TjWomEGYlaa4wqbcOhn6qXgJ9IsGyQktYmkXDhb6rGuax6RWFeMhmhInJvSYXrc3XSR0HoQ5FExSxTpUdAUGcl4YyZbk9OibRIYbJYIoGSxkoWTzRHJEqur+ootY1YSmrJNcSUJFpj4UjrgSaopVXprg3x2iMqT2RKJUBWUTsJxcb4iY2Ri8nKycWTtPSdB4LIuXKOVip1JZMu0WSXinTJJODKS5rsJH5M7J6ArXlutY2SGhbplusnAItEWrr6Kjn6NKnkOToC3sAByNicjKOSMZiL2rNU+gaPwBHbOPhs8EigwXcDoZFzxD6LqbCstMwmhl0nJBIljb1hqPmibqerdqFQLKqY9t2+Mm0BQ8VYG/BkRa1kYtIBZJn6V64lDF5sk0xeMnIiOTIzCarFpshvJPgdSKqocUba1cOQdrNJv9+/7YTE9vmBPHXFpFAqUSwUtOnXE08p49f7RXhuIjm5fE7bDeQ+4sllTGI7B6Bqo0wmo5RIpE8WShZGNcM06fV6ahdlzPlCQZ2UKX1jqpKpR9EOMSmTiT3Z2mZrc0N5lqRxhSJIqLS1samyKN5InwsWRXox6dYRgyvqIPxNgJPB9Xpd2u2WJhKlM1oGt7WxofXDQr6gDStifOV3cp9arabSJnxvZ2dHVU3sh4AgNk0kqVKpMjI6rPcRNe52OonaR7IYHbVFQiGqlareX+iFqJ44CbmvLHS5PEShkFdHI70gYlcFUEkyFApF5ZlyLaE/whcVtGx+UDVK2jXFOou0yIpIQ4cQOVGpibFxKkMVGo06a2trWn+UicqKC01wxEhKi6X2mJkpYAlnksE0mw0c22J0dATf81helM0LQmzLOkCxJyL2kxMTmqWQ/JmQXOF7MsFsToISdAIiMdXasFa+ZZGEpMqRPCssptls0ut2laCOjI4qvxLOWCwWlVt1ez29piyM8EBZFAF0QHOq1RpyyG/k89HRUSYmJpR827cr36nLl5UVVROxXlleZv7WnF5cUtQSgkiFZW19TaVrqFxOeFocKWB2JnkYkMSiprhqEX8x5J12GiY5TE1NEHg+83NzOqkBeZV7iNQKE5+antbry8TX1taVY+Xz8kQTtNFF3ldrVWZmZ8nnCzqx3d2dZIt1DLv1uoKkff5jozQbLQVfqIpoiYAu5LtWG6ZSGboNmKio2Ff5fHR0TIWj1WozMTHO2Pg4ubxsvxmU2fSxLL6qghhUSQbubO8oaGIjBKxqpaL6noREGQr5vKqc2BEnlS5N5Yph1kqbGOqYXq+jsaUYaUnZCF9YW1ml77ral1UqFjUVJG59uFZjZHRMUysidbtbEsB31YYKYLv1ZNVLQ2UFN5cv6HuZnKiTpJMb9QadbkdVTqRIgK/XGwqg5LnkXgJosVTS96LSYpvFsUkcLRX64ZFhXVAZo4xJzlWSLZ5XOxAlWSZ8KY7IZmTzuKHGXUATaSsXi7o6YiMkRhwYffVQUu3OJgRSWLlMVDmQuG8pxnou7WZDrykqKb8VNRBvWy4VNWDvdUVN+qrmQ5WKAqaxZUPaQF0FTF4iPa1WU+2JhE7ZXJ5ev6tSo5lRKdK2W+os5DflUol2u6OHqJ/MQXik2DzxoiK5Yu8kwyK2W76TDp1qVWytpwDKb0TrxKGIjU56XAMJuCXjFJF1EuMnfER6w8RTCMsWoykEUrlYICFT6iGFVIo6ahE4IX9CJ8Qgi5SJHet12vo7yTzISokHEmmWtInYDrfbTxbCtnUSYpvE64mnlt+rOpimSlO321HeJOospkAkM/Fy4pnR64idUyOfzdLv9VUYZDFyElEEoUptwui13SThlbInqttVSS6VRKKTuFpUVb2v51EopjzMFbIq5WwhdppilvbrWO1NFCTxmHwudinxRpLDl5SjPErGUpulJbowIX+aiJQJiKeU+EwYdByREzshZNAXGpOEUEITNFhPY887MaaB77qJF85kVHpE2mVRBBwBRK4lCyFHwqeExsgmiyTVLlIjbF48raicSorUIFKCq+RW+XnCGRNKAln1ygnd1ihGY0x5llBKK9xB46sE2fr8iiQ21H6JdDuqdLQMYkb9LiWt2q4uZFP7MiRKSB5ZIIPR3WTa+y/SmzxNKSmRJ5xPJyk9WJGw6+Q3t+8hT5IK0gBaJi+TSld9QJIH5FI4lAbwgzENAvrkGQrp5AfBy93zSALvJHJICijaNGQlTxDVcUqBOn3Wo9jhpAMx5fkDT6MlIZGeNDRKtqqlD+FRA5UCmj4yV1ZIckC3n4uULFuaLtKnoSpVGEQGkp1VsOSSuijyeMA0ekhDs7sDeu3YELXRuDWRBpFksY9yH5FcWQxtG0/BkmEmsbCAmUQpg7AtabFPFkCOJJORNp4kuCp4g+hAH5s1yHYkvTt3AqP0qSn6o3RPUnKFFPE7X6TLcvvEwSML0jvq10nIoptD0ngyif/uGuDgEZ/awXxnNQfPObv7Gjr5dLGUsUvDgzSNpPZrcK90BLfBULojZuQuyR4syO2nhN71YLUE7L8Hc/B18oS6//X6n0bg/wW6N9HN0J3gT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24" name="Picture 4" descr="CMR College of Pharmacy updated... - CMR College of Pharmac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0100" y="160337"/>
            <a:ext cx="1447799" cy="1049325"/>
          </a:xfrm>
          <a:prstGeom prst="rect">
            <a:avLst/>
          </a:prstGeom>
          <a:noFill/>
        </p:spPr>
      </p:pic>
      <p:sp>
        <p:nvSpPr>
          <p:cNvPr id="30726" name="AutoShape 6" descr="CMRCET HYDERABAD - 2021 Admission Process, Ranking, Reviews, Affili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295F50-C4A9-F98A-8619-7258839F9622}"/>
              </a:ext>
            </a:extLst>
          </p:cNvPr>
          <p:cNvSpPr txBox="1"/>
          <p:nvPr/>
        </p:nvSpPr>
        <p:spPr>
          <a:xfrm>
            <a:off x="228600" y="632833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Batch-83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33520" y="426708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83" name="CustomShape 2"/>
          <p:cNvSpPr/>
          <p:nvPr/>
        </p:nvSpPr>
        <p:spPr>
          <a:xfrm>
            <a:off x="457200" y="357408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Research Objectives  </a:t>
            </a:r>
          </a:p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</a:t>
            </a:r>
            <a:endParaRPr dirty="0">
              <a:latin typeface="Arial Black" pitchFamily="34" charset="0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685800" y="1295280"/>
            <a:ext cx="7619400" cy="7758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/>
          <p:cNvSpPr/>
          <p:nvPr/>
        </p:nvSpPr>
        <p:spPr>
          <a:xfrm>
            <a:off x="457200" y="10668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304800" y="457200"/>
            <a:ext cx="3581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Calibri" pitchFamily="34" charset="0"/>
              </a:rPr>
              <a:t>Research 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72275C-8732-AA6B-0586-C15697C1C6EB}"/>
              </a:ext>
            </a:extLst>
          </p:cNvPr>
          <p:cNvSpPr txBox="1"/>
          <p:nvPr/>
        </p:nvSpPr>
        <p:spPr>
          <a:xfrm>
            <a:off x="457200" y="1371600"/>
            <a:ext cx="7696200" cy="1893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Capture accurate, real-time flight positions.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 an intuitive and detailed user interface.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predictive insights on flight paths and delays.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scalability and high performance.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Offer robust data management and storage solutions</a:t>
            </a:r>
            <a:r>
              <a:rPr lang="en-IN" sz="1600" dirty="0">
                <a:solidFill>
                  <a:srgbClr val="002060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33520" y="426708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83" name="CustomShape 2"/>
          <p:cNvSpPr/>
          <p:nvPr/>
        </p:nvSpPr>
        <p:spPr>
          <a:xfrm>
            <a:off x="457200" y="357408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		  Problem Definition </a:t>
            </a:r>
            <a:endParaRPr dirty="0">
              <a:latin typeface="Arial Black" pitchFamily="34" charset="0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685800" y="1357800"/>
            <a:ext cx="7619400" cy="7758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57200" y="10668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304800" y="457200"/>
            <a:ext cx="396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D1AE0A-21F8-C92D-2D5E-64A87B2263DC}"/>
              </a:ext>
            </a:extLst>
          </p:cNvPr>
          <p:cNvSpPr txBox="1"/>
          <p:nvPr/>
        </p:nvSpPr>
        <p:spPr>
          <a:xfrm>
            <a:off x="609600" y="1447800"/>
            <a:ext cx="8228760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1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Overly complex and non-user-friendly interfaces.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Design an intuitive interface that caters to both casual travelers and aviation enthusiasts, ensuring ease of use and detailed data visualization.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and reliability challenges with real-time tracking.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Ensure efficient resource consumption to handle continuous real-time tracking, making it feasible for prolonged usage.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predictive tools in current market offerings.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Incorporate algorithms that can provide predictive insights about flight paths and potential delays.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Scalability concerns in the face of growing air travel.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Harness cloud platforms to ensure the application can handle increased user loads while maintaining consistent performance.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09263F00-C172-AE0A-2C39-CEB1148F8554}"/>
              </a:ext>
            </a:extLst>
          </p:cNvPr>
          <p:cNvSpPr/>
          <p:nvPr/>
        </p:nvSpPr>
        <p:spPr>
          <a:xfrm>
            <a:off x="546089" y="377136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3420169A-41F5-63C3-E88E-75C3815A0D9D}"/>
              </a:ext>
            </a:extLst>
          </p:cNvPr>
          <p:cNvSpPr/>
          <p:nvPr/>
        </p:nvSpPr>
        <p:spPr>
          <a:xfrm>
            <a:off x="546089" y="304884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Research work</a:t>
            </a:r>
          </a:p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361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8C1768C-6F8E-EBD7-0F7E-14AAF36F2401}"/>
              </a:ext>
            </a:extLst>
          </p:cNvPr>
          <p:cNvSpPr txBox="1"/>
          <p:nvPr/>
        </p:nvSpPr>
        <p:spPr>
          <a:xfrm>
            <a:off x="386080" y="990600"/>
            <a:ext cx="8300720" cy="3835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a 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interactive globe for dynamic flight route visualization with functionalities such as zoom</a:t>
            </a: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b="0" i="0" dirty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real-time flight data APIs to display crucial flight statistics like altitude, speed, and ETA.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comprehensive flight details, including aircraft type, registration, and airline, along with live weather and NOTAMs.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Employ machine learning models to predict flight delays and recommend efficient alternative routes.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 clean, intuitive UI that is mobile-responsive and offers customizable user dashboards.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 a scalable, secure architecture using technologies like React  for the front end and Node.js for the back end, ensuring data protection compliance.</a:t>
            </a:r>
            <a:endParaRPr lang="en-IN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9CABD544-EDA7-6E52-8749-F06579E60C90}"/>
              </a:ext>
            </a:extLst>
          </p:cNvPr>
          <p:cNvSpPr/>
          <p:nvPr/>
        </p:nvSpPr>
        <p:spPr>
          <a:xfrm>
            <a:off x="386080" y="6096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5309B-F027-7D91-3BE5-BE3C059545B3}"/>
              </a:ext>
            </a:extLst>
          </p:cNvPr>
          <p:cNvSpPr txBox="1"/>
          <p:nvPr/>
        </p:nvSpPr>
        <p:spPr>
          <a:xfrm>
            <a:off x="365760" y="100425"/>
            <a:ext cx="7101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4">
                    <a:lumMod val="50000"/>
                  </a:schemeClr>
                </a:solidFill>
                <a:latin typeface="Calibri" pitchFamily="34" charset="0"/>
              </a:rPr>
              <a:t>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1194414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B91B0052-0CD2-5CD5-146A-FE3277371374}"/>
              </a:ext>
            </a:extLst>
          </p:cNvPr>
          <p:cNvSpPr txBox="1"/>
          <p:nvPr/>
        </p:nvSpPr>
        <p:spPr>
          <a:xfrm>
            <a:off x="533400" y="331708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DF285B-C0E0-5744-B78B-42A84A292C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685800"/>
            <a:ext cx="8153400" cy="38764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1D4DDA-5EC3-2F3C-EEE6-C1B675658295}"/>
              </a:ext>
            </a:extLst>
          </p:cNvPr>
          <p:cNvSpPr txBox="1"/>
          <p:nvPr/>
        </p:nvSpPr>
        <p:spPr>
          <a:xfrm>
            <a:off x="2286000" y="4562237"/>
            <a:ext cx="5257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of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880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B91B0052-0CD2-5CD5-146A-FE3277371374}"/>
              </a:ext>
            </a:extLst>
          </p:cNvPr>
          <p:cNvSpPr txBox="1"/>
          <p:nvPr/>
        </p:nvSpPr>
        <p:spPr>
          <a:xfrm>
            <a:off x="2286000" y="609600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of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AeroPathways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5E354F3-0897-D952-A9E0-D219EF393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2776"/>
            <a:ext cx="9144000" cy="44932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A694EE7-ACF8-320D-D61F-FB5FD09136A9}"/>
              </a:ext>
            </a:extLst>
          </p:cNvPr>
          <p:cNvSpPr txBox="1"/>
          <p:nvPr/>
        </p:nvSpPr>
        <p:spPr>
          <a:xfrm>
            <a:off x="2667000" y="557051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HomePage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React Website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403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C9E15-A505-BD01-F3AF-4D374AAD4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81E64-6D9C-B0E5-658E-9A963A59ECD2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8E3A2-5F68-ED2F-5230-7E1EE9382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812"/>
            <a:ext cx="9144000" cy="45526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CDCFB1-24C2-E053-0AAE-0C0FAF847E1B}"/>
              </a:ext>
            </a:extLst>
          </p:cNvPr>
          <p:cNvSpPr txBox="1"/>
          <p:nvPr/>
        </p:nvSpPr>
        <p:spPr>
          <a:xfrm>
            <a:off x="2362200" y="52466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Flightsearch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flightdetails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-React Website </a:t>
            </a:r>
          </a:p>
        </p:txBody>
      </p:sp>
    </p:spTree>
    <p:extLst>
      <p:ext uri="{BB962C8B-B14F-4D97-AF65-F5344CB8AC3E}">
        <p14:creationId xmlns:p14="http://schemas.microsoft.com/office/powerpoint/2010/main" val="2930983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E1E8F-A543-F1D3-584F-91CCF119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C197A-93E2-3166-C1B0-2AAC1ED2F72D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99A83-E889-BEAC-9CEC-940A5E0F9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0518"/>
            <a:ext cx="9144000" cy="4216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3C147D-4EFC-D3A2-011B-943D3CA0930E}"/>
              </a:ext>
            </a:extLst>
          </p:cNvPr>
          <p:cNvSpPr txBox="1"/>
          <p:nvPr/>
        </p:nvSpPr>
        <p:spPr>
          <a:xfrm>
            <a:off x="2819400" y="556484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TimeTable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React Website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740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457200" y="106668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44" name="CustomShape 2"/>
          <p:cNvSpPr/>
          <p:nvPr/>
        </p:nvSpPr>
        <p:spPr>
          <a:xfrm>
            <a:off x="457200" y="457200"/>
            <a:ext cx="8381160" cy="5774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200" b="1" dirty="0">
                <a:solidFill>
                  <a:srgbClr val="C00000"/>
                </a:solidFill>
                <a:latin typeface="Calibri"/>
              </a:rPr>
              <a:t>Outline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418680" y="1295400"/>
            <a:ext cx="8458200" cy="5867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Abstract 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Introduction </a:t>
            </a:r>
          </a:p>
          <a:p>
            <a:pPr>
              <a:lnSpc>
                <a:spcPct val="150000"/>
              </a:lnSpc>
              <a:buFont typeface="Arial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Literature Review</a:t>
            </a:r>
          </a:p>
          <a:p>
            <a:pPr>
              <a:lnSpc>
                <a:spcPct val="150000"/>
              </a:lnSpc>
              <a:buFont typeface="Arial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Research Objective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Problem Definition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Research Work 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Results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Comparison and Limitations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Conclusion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Future Work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b="1" dirty="0">
                <a:solidFill>
                  <a:srgbClr val="000000"/>
                </a:solidFill>
                <a:latin typeface="Bookman Old Style" pitchFamily="18" charset="0"/>
              </a:rPr>
              <a:t> References</a:t>
            </a:r>
          </a:p>
          <a:p>
            <a:pPr>
              <a:lnSpc>
                <a:spcPct val="150000"/>
              </a:lnSpc>
            </a:pPr>
            <a:endParaRPr lang="en-IN" sz="2800" b="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50000"/>
              </a:lnSpc>
            </a:pPr>
            <a:endParaRPr lang="en-IN" sz="2800" b="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50000"/>
              </a:lnSpc>
            </a:pPr>
            <a:r>
              <a:rPr lang="en-IN" sz="2800" b="1" dirty="0">
                <a:solidFill>
                  <a:srgbClr val="000000"/>
                </a:solidFill>
                <a:latin typeface="Calibri"/>
              </a:rPr>
              <a:t>	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24C6E-EA88-C70B-5E89-91B4B58C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F099D-D47D-4FAF-1282-CFF57F4620BD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CDBA0-672A-E877-F424-EAE3BBB59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20" y="938079"/>
            <a:ext cx="9144000" cy="3854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9B7A3E-F5D2-A591-0F6F-5EADAC31C25D}"/>
              </a:ext>
            </a:extLst>
          </p:cNvPr>
          <p:cNvSpPr txBox="1"/>
          <p:nvPr/>
        </p:nvSpPr>
        <p:spPr>
          <a:xfrm>
            <a:off x="2819400" y="466358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RouteSearch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React website</a:t>
            </a:r>
          </a:p>
        </p:txBody>
      </p:sp>
    </p:spTree>
    <p:extLst>
      <p:ext uri="{BB962C8B-B14F-4D97-AF65-F5344CB8AC3E}">
        <p14:creationId xmlns:p14="http://schemas.microsoft.com/office/powerpoint/2010/main" val="663308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E2199-D5FF-E5CB-348B-670B475E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3014F-5C57-1935-79F7-8958F471FE3A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832804-5120-E969-E7D1-6EB40DAD1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2668"/>
            <a:ext cx="9144000" cy="43587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603C08-E01A-3736-3DE4-38A0C9931AFA}"/>
              </a:ext>
            </a:extLst>
          </p:cNvPr>
          <p:cNvSpPr txBox="1"/>
          <p:nvPr/>
        </p:nvSpPr>
        <p:spPr>
          <a:xfrm>
            <a:off x="2971800" y="559532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FlightSchedule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 website</a:t>
            </a:r>
          </a:p>
        </p:txBody>
      </p:sp>
    </p:spTree>
    <p:extLst>
      <p:ext uri="{BB962C8B-B14F-4D97-AF65-F5344CB8AC3E}">
        <p14:creationId xmlns:p14="http://schemas.microsoft.com/office/powerpoint/2010/main" val="436314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DD6F-4C98-DD32-929F-E651E056A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7535E-8788-07FA-318F-A328F647F48D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C1DA4A-1F45-6488-3698-0AC2F045E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1330890"/>
            <a:ext cx="9144000" cy="41962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13BA03-3317-2FBB-A02E-C15615E6FA6E}"/>
              </a:ext>
            </a:extLst>
          </p:cNvPr>
          <p:cNvSpPr txBox="1"/>
          <p:nvPr/>
        </p:nvSpPr>
        <p:spPr>
          <a:xfrm>
            <a:off x="2971800" y="5458978"/>
            <a:ext cx="4577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search React Website</a:t>
            </a:r>
          </a:p>
        </p:txBody>
      </p:sp>
    </p:spTree>
    <p:extLst>
      <p:ext uri="{BB962C8B-B14F-4D97-AF65-F5344CB8AC3E}">
        <p14:creationId xmlns:p14="http://schemas.microsoft.com/office/powerpoint/2010/main" val="1327559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3415-F0EE-503B-9622-96690ADA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6CCB8-EF26-46DF-E228-022BC92F73F3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C3EE2-9622-5CF5-B062-A511AFC4D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5492"/>
            <a:ext cx="9144000" cy="4497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B37DE2-D119-2C21-2861-0FFDB5136700}"/>
              </a:ext>
            </a:extLst>
          </p:cNvPr>
          <p:cNvSpPr txBox="1"/>
          <p:nvPr/>
        </p:nvSpPr>
        <p:spPr>
          <a:xfrm>
            <a:off x="1981200" y="5396774"/>
            <a:ext cx="5715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Navigation through Google maps React Website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823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14555D85-9628-B727-B14B-54C3A5551DC0}"/>
              </a:ext>
            </a:extLst>
          </p:cNvPr>
          <p:cNvSpPr/>
          <p:nvPr/>
        </p:nvSpPr>
        <p:spPr>
          <a:xfrm>
            <a:off x="533520" y="426708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2236243B-AA9D-DFAA-3E29-3E6D6E34FFBD}"/>
              </a:ext>
            </a:extLst>
          </p:cNvPr>
          <p:cNvSpPr/>
          <p:nvPr/>
        </p:nvSpPr>
        <p:spPr>
          <a:xfrm>
            <a:off x="457200" y="357408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Comparison and Limitations </a:t>
            </a:r>
          </a:p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64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8E546AA0-1700-7555-347E-02FFCEB7CCD5}"/>
              </a:ext>
            </a:extLst>
          </p:cNvPr>
          <p:cNvSpPr/>
          <p:nvPr/>
        </p:nvSpPr>
        <p:spPr>
          <a:xfrm>
            <a:off x="457200" y="10668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1A8182-5DB4-254A-2DF5-8CAEB0440C2F}"/>
              </a:ext>
            </a:extLst>
          </p:cNvPr>
          <p:cNvSpPr txBox="1"/>
          <p:nvPr/>
        </p:nvSpPr>
        <p:spPr>
          <a:xfrm>
            <a:off x="304800" y="457200"/>
            <a:ext cx="396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EDF951-E4DE-5A0A-ACDC-282321E566F3}"/>
              </a:ext>
            </a:extLst>
          </p:cNvPr>
          <p:cNvSpPr txBox="1"/>
          <p:nvPr/>
        </p:nvSpPr>
        <p:spPr>
          <a:xfrm>
            <a:off x="494880" y="1676400"/>
            <a:ext cx="83058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 Interface: </a:t>
            </a:r>
            <a:r>
              <a:rPr lang="en-US" sz="1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 offers a modern, user-friendly design, unlike traditional flight tracking services.</a:t>
            </a:r>
          </a:p>
          <a:p>
            <a:pPr algn="just"/>
            <a:endParaRPr lang="en-US" sz="1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Search: </a:t>
            </a:r>
            <a:r>
              <a:rPr lang="en-US" sz="1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provides advanced search options, unlike standard search functionalities.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 Security: </a:t>
            </a:r>
            <a:r>
              <a:rPr lang="en-US" sz="1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ensures secure authentication and data protection, unlike basic security measures.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Added Value Services: </a:t>
            </a:r>
            <a:r>
              <a:rPr lang="en-US" sz="1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US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offers community engagement, VR support, and destination guides, setting it apart from typical flight tracking platforms</a:t>
            </a:r>
            <a:r>
              <a:rPr lang="en-US" sz="1600" dirty="0">
                <a:solidFill>
                  <a:srgbClr val="0070C0"/>
                </a:solidFill>
              </a:rPr>
              <a:t>.</a:t>
            </a:r>
            <a:endParaRPr lang="en-IN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73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9F4B4705-3438-6378-CDAF-259FE5461743}"/>
              </a:ext>
            </a:extLst>
          </p:cNvPr>
          <p:cNvSpPr/>
          <p:nvPr/>
        </p:nvSpPr>
        <p:spPr>
          <a:xfrm>
            <a:off x="457200" y="10668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AE2BBF-DFD5-2C44-C9A9-1A88C78AEAAC}"/>
              </a:ext>
            </a:extLst>
          </p:cNvPr>
          <p:cNvSpPr txBox="1"/>
          <p:nvPr/>
        </p:nvSpPr>
        <p:spPr>
          <a:xfrm>
            <a:off x="304800" y="457200"/>
            <a:ext cx="396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71F082-87F3-461A-EC1D-556C398E4646}"/>
              </a:ext>
            </a:extLst>
          </p:cNvPr>
          <p:cNvSpPr txBox="1"/>
          <p:nvPr/>
        </p:nvSpPr>
        <p:spPr>
          <a:xfrm>
            <a:off x="457200" y="1524000"/>
            <a:ext cx="7848600" cy="211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Dependence on ADS-B equipped aircraft.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Possible inaccuracies due to source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analytics cannot guarantee absolute predictions.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performance challenges during high traffic.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Possible regional gaps in tracking due to ADS-B availability.</a:t>
            </a:r>
          </a:p>
        </p:txBody>
      </p:sp>
    </p:spTree>
    <p:extLst>
      <p:ext uri="{BB962C8B-B14F-4D97-AF65-F5344CB8AC3E}">
        <p14:creationId xmlns:p14="http://schemas.microsoft.com/office/powerpoint/2010/main" val="34107401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457A6EBA-9C44-934B-51AE-531BFF45197C}"/>
              </a:ext>
            </a:extLst>
          </p:cNvPr>
          <p:cNvSpPr/>
          <p:nvPr/>
        </p:nvSpPr>
        <p:spPr>
          <a:xfrm>
            <a:off x="533700" y="388620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2D898E16-9DEA-4627-7E28-76CB2D89E026}"/>
              </a:ext>
            </a:extLst>
          </p:cNvPr>
          <p:cNvSpPr/>
          <p:nvPr/>
        </p:nvSpPr>
        <p:spPr>
          <a:xfrm>
            <a:off x="457380" y="319320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                      Conclusion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9633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57200" y="106668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/>
          <p:cNvSpPr/>
          <p:nvPr/>
        </p:nvSpPr>
        <p:spPr>
          <a:xfrm>
            <a:off x="457200" y="533400"/>
            <a:ext cx="8381160" cy="4557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487B15-073F-6084-9306-AC24E9B94EB5}"/>
              </a:ext>
            </a:extLst>
          </p:cNvPr>
          <p:cNvSpPr txBox="1"/>
          <p:nvPr/>
        </p:nvSpPr>
        <p:spPr>
          <a:xfrm>
            <a:off x="457200" y="1524000"/>
            <a:ext cx="8381160" cy="3747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aviation world is vast, dynamic, and ever-evolving. With the increasing number of flights and a growing community of travellers and enthusiasts, there's a pressing demand for real-time, accurate, and user-friendly flight tracking solutions. The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 Application steps into this space with the promise of revolutionizing flight tracking. Harnessing the power of ADS-B data, modern web technologies, and predictive analytics,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 offers a seamless and comprehensive flight-tracking experience.</a:t>
            </a:r>
          </a:p>
          <a:p>
            <a:pPr algn="just">
              <a:lnSpc>
                <a:spcPct val="150000"/>
              </a:lnSpc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we navigate the skies with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Pathways, it's not just about monitoring flights. It's about enhancing the way we interact with aviation data, providing valuable insights, and fostering a deeper connection between the sky and those who admire it</a:t>
            </a:r>
            <a:r>
              <a:rPr lang="en-IN" sz="1600" dirty="0"/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D1100830-BE3C-5FE4-12E4-BF56A903A757}"/>
              </a:ext>
            </a:extLst>
          </p:cNvPr>
          <p:cNvSpPr/>
          <p:nvPr/>
        </p:nvSpPr>
        <p:spPr>
          <a:xfrm>
            <a:off x="572040" y="396960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23ED6D91-432E-D620-9371-DBD641C9BECF}"/>
              </a:ext>
            </a:extLst>
          </p:cNvPr>
          <p:cNvSpPr/>
          <p:nvPr/>
        </p:nvSpPr>
        <p:spPr>
          <a:xfrm>
            <a:off x="495720" y="327660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                     Future Work 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394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685920" y="396960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83" name="CustomShape 2"/>
          <p:cNvSpPr/>
          <p:nvPr/>
        </p:nvSpPr>
        <p:spPr>
          <a:xfrm>
            <a:off x="609600" y="327660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                          Abstract </a:t>
            </a:r>
            <a:endParaRPr dirty="0">
              <a:latin typeface="Arial Black" pitchFamily="34" charset="0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685800" y="1295280"/>
            <a:ext cx="7619400" cy="7758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4C79A952-40F0-E7B4-F35B-C0B0B600B4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657600" cy="0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nter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4BDBEB-95C7-59F5-9713-F1D9FBD8F933}"/>
              </a:ext>
            </a:extLst>
          </p:cNvPr>
          <p:cNvSpPr txBox="1"/>
          <p:nvPr/>
        </p:nvSpPr>
        <p:spPr>
          <a:xfrm>
            <a:off x="381000" y="1219200"/>
            <a:ext cx="7467600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UX Enhancements: Refinement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Features: Innovation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Mobile: Optimization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Blockchain: Security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Sustainability: Eco-friendly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Localization: Globalization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Partnerships: Expansion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R&amp;D: Advancement</a:t>
            </a:r>
          </a:p>
        </p:txBody>
      </p:sp>
      <p:sp>
        <p:nvSpPr>
          <p:cNvPr id="13" name="CustomShape 1">
            <a:extLst>
              <a:ext uri="{FF2B5EF4-FFF2-40B4-BE49-F238E27FC236}">
                <a16:creationId xmlns:a16="http://schemas.microsoft.com/office/drawing/2014/main" id="{05B81569-FE7B-84A2-0556-23D1B57E958E}"/>
              </a:ext>
            </a:extLst>
          </p:cNvPr>
          <p:cNvSpPr/>
          <p:nvPr/>
        </p:nvSpPr>
        <p:spPr>
          <a:xfrm>
            <a:off x="457200" y="10674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C57530-4A59-A056-E71A-BA55B0752D6B}"/>
              </a:ext>
            </a:extLst>
          </p:cNvPr>
          <p:cNvSpPr/>
          <p:nvPr/>
        </p:nvSpPr>
        <p:spPr>
          <a:xfrm>
            <a:off x="457200" y="533400"/>
            <a:ext cx="24827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en-US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950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>
            <a:extLst>
              <a:ext uri="{FF2B5EF4-FFF2-40B4-BE49-F238E27FC236}">
                <a16:creationId xmlns:a16="http://schemas.microsoft.com/office/drawing/2014/main" id="{1C65CDD6-5CE0-D4E3-06C0-AB2950F9698F}"/>
              </a:ext>
            </a:extLst>
          </p:cNvPr>
          <p:cNvSpPr/>
          <p:nvPr/>
        </p:nvSpPr>
        <p:spPr>
          <a:xfrm>
            <a:off x="572040" y="396960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CC8F46AA-788E-4211-B87F-CD66C644ADBA}"/>
              </a:ext>
            </a:extLst>
          </p:cNvPr>
          <p:cNvSpPr/>
          <p:nvPr/>
        </p:nvSpPr>
        <p:spPr>
          <a:xfrm>
            <a:off x="495720" y="327660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                      References 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349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/>
          <p:cNvSpPr/>
          <p:nvPr/>
        </p:nvSpPr>
        <p:spPr>
          <a:xfrm>
            <a:off x="457200" y="10674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457200" y="533400"/>
            <a:ext cx="20521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rgbClr val="C00000"/>
                </a:solidFill>
                <a:latin typeface="Calibri" pitchFamily="34" charset="0"/>
              </a:rPr>
              <a:t>References</a:t>
            </a:r>
            <a:endParaRPr lang="en-US" sz="3200" dirty="0">
              <a:solidFill>
                <a:srgbClr val="C00000"/>
              </a:solidFill>
              <a:latin typeface="Calibr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36F786-73FA-88BC-744E-313665CDBB1F}"/>
              </a:ext>
            </a:extLst>
          </p:cNvPr>
          <p:cNvSpPr txBox="1"/>
          <p:nvPr/>
        </p:nvSpPr>
        <p:spPr>
          <a:xfrm>
            <a:off x="471340" y="1371600"/>
            <a:ext cx="8381160" cy="4427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https://www.flightstats.com/v2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https://dspace.mit.edu/bitstream/handle/1721.1/67188/758649007-MIT.pdf?sequence=2&amp;isAllowed=y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https://github.com/Ysurac/FlightAirMap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r>
              <a:rPr lang="en-IN" b="1" dirty="0">
                <a:solidFill>
                  <a:srgbClr val="C00000"/>
                </a:solidFill>
              </a:rPr>
              <a:t>BOOKS:</a:t>
            </a:r>
          </a:p>
          <a:p>
            <a:endParaRPr lang="en-IN" b="1" dirty="0">
              <a:solidFill>
                <a:srgbClr val="C00000"/>
              </a:solidFill>
            </a:endParaRPr>
          </a:p>
          <a:p>
            <a:pPr marL="342900" lvl="0" indent="-342900" algn="just">
              <a:lnSpc>
                <a:spcPct val="95000"/>
              </a:lnSpc>
              <a:spcAft>
                <a:spcPts val="600"/>
              </a:spcAft>
              <a:buFont typeface="+mj-lt"/>
              <a:buAutoNum type="arabicPeriod"/>
              <a:tabLst>
                <a:tab pos="182880" algn="l"/>
              </a:tabLst>
            </a:pPr>
            <a:r>
              <a:rPr lang="x-none" sz="1400" spc="-5" dirty="0">
                <a:effectLst/>
                <a:latin typeface="+mj-lt"/>
                <a:ea typeface="SimSun" panose="02010600030101010101" pitchFamily="2" charset="-122"/>
              </a:rPr>
              <a:t>Alexandre M. Bayen and Claire J. Tomlin. CASE STUDY – AIR TRAFFIC MANAGEMENT SYSTEMS(2002)</a:t>
            </a:r>
            <a:r>
              <a:rPr lang="en-IN" sz="1400" spc="-5" dirty="0">
                <a:effectLst/>
                <a:latin typeface="+mj-lt"/>
                <a:ea typeface="SimSun" panose="02010600030101010101" pitchFamily="2" charset="-122"/>
              </a:rPr>
              <a:t>.</a:t>
            </a:r>
          </a:p>
          <a:p>
            <a:pPr marL="342900" lvl="0" indent="-342900" algn="just">
              <a:lnSpc>
                <a:spcPct val="95000"/>
              </a:lnSpc>
              <a:spcAft>
                <a:spcPts val="600"/>
              </a:spcAft>
              <a:buFont typeface="+mj-lt"/>
              <a:buAutoNum type="arabicPeriod"/>
              <a:tabLst>
                <a:tab pos="182880" algn="l"/>
              </a:tabLst>
            </a:pPr>
            <a:r>
              <a:rPr lang="x-none" sz="1400" spc="-5" dirty="0">
                <a:effectLst/>
                <a:latin typeface="+mj-lt"/>
                <a:ea typeface="SimSun" panose="02010600030101010101" pitchFamily="2" charset="-122"/>
              </a:rPr>
              <a:t>A Systems Approach to Identifying Aircraft Equipage Requirements, Benefits, and Risks of ADS-B Applications by Marisa Rachael Jenkins on February 2009.</a:t>
            </a:r>
            <a:endParaRPr lang="en-IN" sz="1400" spc="-5" dirty="0">
              <a:effectLst/>
              <a:latin typeface="+mj-lt"/>
              <a:ea typeface="SimSun" panose="02010600030101010101" pitchFamily="2" charset="-122"/>
            </a:endParaRPr>
          </a:p>
          <a:p>
            <a:pPr marL="342900" lvl="0" indent="-342900" algn="just">
              <a:lnSpc>
                <a:spcPct val="95000"/>
              </a:lnSpc>
              <a:spcAft>
                <a:spcPts val="600"/>
              </a:spcAft>
              <a:buFont typeface="+mj-lt"/>
              <a:buAutoNum type="arabicPeriod"/>
              <a:tabLst>
                <a:tab pos="182880" algn="l"/>
              </a:tabLst>
            </a:pPr>
            <a:r>
              <a:rPr lang="x-none" sz="1400" spc="-5" dirty="0">
                <a:effectLst/>
                <a:latin typeface="+mj-lt"/>
                <a:ea typeface="SimSun" panose="02010600030101010101" pitchFamily="2" charset="-122"/>
              </a:rPr>
              <a:t>COLLECTION AND PROCESSING OF FLIGHT INFORMATION ON FLIGHTRADAR24 PROJECT Karina KALAGIREVA, Veselin RADKOV.2016</a:t>
            </a:r>
            <a:r>
              <a:rPr lang="en-IN" sz="1400" spc="-5" dirty="0">
                <a:effectLst/>
                <a:latin typeface="+mj-lt"/>
                <a:ea typeface="SimSun" panose="02010600030101010101" pitchFamily="2" charset="-122"/>
              </a:rPr>
              <a:t>.</a:t>
            </a:r>
          </a:p>
          <a:p>
            <a:pPr marL="342900" lvl="0" indent="-342900" algn="just">
              <a:lnSpc>
                <a:spcPct val="95000"/>
              </a:lnSpc>
              <a:spcAft>
                <a:spcPts val="600"/>
              </a:spcAft>
              <a:buFont typeface="+mj-lt"/>
              <a:buAutoNum type="arabicPeriod"/>
              <a:tabLst>
                <a:tab pos="182880" algn="l"/>
              </a:tabLst>
            </a:pPr>
            <a:r>
              <a:rPr lang="x-none" sz="1400" spc="-5" dirty="0">
                <a:effectLst/>
                <a:latin typeface="+mj-lt"/>
                <a:ea typeface="SimSun" panose="02010600030101010101" pitchFamily="2" charset="-122"/>
              </a:rPr>
              <a:t>Original and Low-Cost ADS-B System to Fulfill Air Traffic Safety Obligations during High Power LIDAR Operation By Frédéric Peyrin 1,* Patrick Fréville , Nadège Montoux  and Jean-Luc Baray.March 2023</a:t>
            </a:r>
            <a:r>
              <a:rPr lang="en-IN" sz="1400" spc="-5" dirty="0">
                <a:effectLst/>
                <a:latin typeface="+mj-lt"/>
                <a:ea typeface="SimSun" panose="02010600030101010101" pitchFamily="2" charset="-122"/>
              </a:rPr>
              <a:t>.</a:t>
            </a:r>
          </a:p>
          <a:p>
            <a:pPr marL="342900" lvl="0" indent="-342900" algn="just">
              <a:lnSpc>
                <a:spcPct val="95000"/>
              </a:lnSpc>
              <a:spcAft>
                <a:spcPts val="600"/>
              </a:spcAft>
              <a:buFont typeface="+mj-lt"/>
              <a:buAutoNum type="arabicPeriod"/>
              <a:tabLst>
                <a:tab pos="182880" algn="l"/>
              </a:tabLst>
            </a:pPr>
            <a:r>
              <a:rPr lang="x-none" sz="1400" spc="-5" dirty="0">
                <a:effectLst/>
                <a:latin typeface="+mj-lt"/>
                <a:ea typeface="SimSun" panose="02010600030101010101" pitchFamily="2" charset="-122"/>
              </a:rPr>
              <a:t>Kunzi, Fabrice. "ADS-B benefits to general aviation and barriers to implementation." PhD diss., Massachusetts Institute of Technology, 2011.</a:t>
            </a:r>
            <a:endParaRPr lang="en-IN" sz="1400" spc="-5" dirty="0">
              <a:effectLst/>
              <a:latin typeface="+mj-lt"/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94688" y="2644170"/>
            <a:ext cx="635462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/>
                <a:latin typeface="Segoe UI Variable Display Semib" pitchFamily="2" charset="0"/>
                <a:ea typeface="Segoe UI Emoji" panose="020B0502040204020203" pitchFamily="34" charset="0"/>
              </a:rPr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57200" y="106680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533400" y="5450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96777A-2E32-BD5D-1355-C3412EB59C02}"/>
              </a:ext>
            </a:extLst>
          </p:cNvPr>
          <p:cNvSpPr txBox="1"/>
          <p:nvPr/>
        </p:nvSpPr>
        <p:spPr>
          <a:xfrm>
            <a:off x="495300" y="1524000"/>
            <a:ext cx="81534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 Application revolutionizes real-time flight tracking by leveraging public ADS-B feeds. Built using cutting-edge web technologies like JavaScript, React. The app offers dynamic front-end interactions, allowing users to view flights on interactive maps.</a:t>
            </a:r>
          </a:p>
          <a:p>
            <a:pPr algn="just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backend microservices architecture handles notifications, predictive algorithms, and flight data retrieval through RESTful APIs. Cloud platforms ensure scalable hosting while databases like MONGODB which is a NOSQL database manage data efficiently.</a:t>
            </a: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fusion of real-time monitoring and predictive insights enhances the travel experience for both enthusiasts and regular travellers.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381240" y="4114800"/>
            <a:ext cx="8381520" cy="7548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47" name="CustomShape 2"/>
          <p:cNvSpPr/>
          <p:nvPr/>
        </p:nvSpPr>
        <p:spPr>
          <a:xfrm>
            <a:off x="-761760" y="3276600"/>
            <a:ext cx="1089660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/>
              </a:rPr>
              <a:t>                     Introduction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457200" y="1066680"/>
            <a:ext cx="838116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0" name="CustomShape 2"/>
          <p:cNvSpPr/>
          <p:nvPr/>
        </p:nvSpPr>
        <p:spPr>
          <a:xfrm>
            <a:off x="457200" y="489360"/>
            <a:ext cx="8381160" cy="5774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1447800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6C53B5-FE17-AAAB-B4F7-DABCDF11AD90}"/>
              </a:ext>
            </a:extLst>
          </p:cNvPr>
          <p:cNvSpPr txBox="1"/>
          <p:nvPr/>
        </p:nvSpPr>
        <p:spPr>
          <a:xfrm>
            <a:off x="609180" y="1684101"/>
            <a:ext cx="80772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 is a full-stack application where tracking of your aircraft is now a step away! This website combines real-time ADS-B data with cutting-edge technology, presenting a dynamic and responsive interface for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travelers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aviation enthusiasts. </a:t>
            </a: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 into a seamless experience, backed by microservices architecture, modern web technologies, and cloud support. With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SkyLinker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Aero Pathways, we're not just tracking flights but redefining how we interact with aviation data</a:t>
            </a:r>
            <a:r>
              <a:rPr lang="en-IN" sz="1600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0A2761-7BF1-22DB-88CF-6489D03153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852868"/>
            <a:ext cx="3657600" cy="19533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C5F0607D-A7D6-A7D5-A09F-FC63676AFA59}"/>
              </a:ext>
            </a:extLst>
          </p:cNvPr>
          <p:cNvSpPr/>
          <p:nvPr/>
        </p:nvSpPr>
        <p:spPr>
          <a:xfrm>
            <a:off x="914520" y="4045800"/>
            <a:ext cx="8076600" cy="75600"/>
          </a:xfrm>
          <a:prstGeom prst="rect">
            <a:avLst/>
          </a:prstGeom>
          <a:solidFill>
            <a:srgbClr val="7030A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5BEF110C-8E66-4EA1-30CD-EF1F633305A5}"/>
              </a:ext>
            </a:extLst>
          </p:cNvPr>
          <p:cNvSpPr/>
          <p:nvPr/>
        </p:nvSpPr>
        <p:spPr>
          <a:xfrm>
            <a:off x="838200" y="3352800"/>
            <a:ext cx="8152560" cy="7603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Literature Review </a:t>
            </a:r>
          </a:p>
          <a:p>
            <a:pPr algn="r">
              <a:lnSpc>
                <a:spcPct val="100000"/>
              </a:lnSpc>
            </a:pPr>
            <a:r>
              <a:rPr lang="en-IN" sz="4400" b="1" dirty="0">
                <a:solidFill>
                  <a:srgbClr val="000000"/>
                </a:solidFill>
                <a:latin typeface="Arial Black" pitchFamily="34" charset="0"/>
              </a:rPr>
              <a:t> </a:t>
            </a:r>
            <a:endParaRPr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766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A17F1BD-4DFA-6A9B-D74C-EC9CD12945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143998"/>
              </p:ext>
            </p:extLst>
          </p:nvPr>
        </p:nvGraphicFramePr>
        <p:xfrm>
          <a:off x="-2177" y="228600"/>
          <a:ext cx="9143999" cy="6201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1819">
                  <a:extLst>
                    <a:ext uri="{9D8B030D-6E8A-4147-A177-3AD203B41FA5}">
                      <a16:colId xmlns:a16="http://schemas.microsoft.com/office/drawing/2014/main" val="3873096351"/>
                    </a:ext>
                  </a:extLst>
                </a:gridCol>
                <a:gridCol w="1138302">
                  <a:extLst>
                    <a:ext uri="{9D8B030D-6E8A-4147-A177-3AD203B41FA5}">
                      <a16:colId xmlns:a16="http://schemas.microsoft.com/office/drawing/2014/main" val="4261882706"/>
                    </a:ext>
                  </a:extLst>
                </a:gridCol>
                <a:gridCol w="1770391">
                  <a:extLst>
                    <a:ext uri="{9D8B030D-6E8A-4147-A177-3AD203B41FA5}">
                      <a16:colId xmlns:a16="http://schemas.microsoft.com/office/drawing/2014/main" val="312175322"/>
                    </a:ext>
                  </a:extLst>
                </a:gridCol>
                <a:gridCol w="1269717">
                  <a:extLst>
                    <a:ext uri="{9D8B030D-6E8A-4147-A177-3AD203B41FA5}">
                      <a16:colId xmlns:a16="http://schemas.microsoft.com/office/drawing/2014/main" val="2574154433"/>
                    </a:ext>
                  </a:extLst>
                </a:gridCol>
                <a:gridCol w="1995265">
                  <a:extLst>
                    <a:ext uri="{9D8B030D-6E8A-4147-A177-3AD203B41FA5}">
                      <a16:colId xmlns:a16="http://schemas.microsoft.com/office/drawing/2014/main" val="2279195483"/>
                    </a:ext>
                  </a:extLst>
                </a:gridCol>
                <a:gridCol w="2308505">
                  <a:extLst>
                    <a:ext uri="{9D8B030D-6E8A-4147-A177-3AD203B41FA5}">
                      <a16:colId xmlns:a16="http://schemas.microsoft.com/office/drawing/2014/main" val="78968212"/>
                    </a:ext>
                  </a:extLst>
                </a:gridCol>
              </a:tblGrid>
              <a:tr h="916442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 and   Journal Name&amp; Year of publication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Statement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Proposed solution/Method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 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248379"/>
                  </a:ext>
                </a:extLst>
              </a:tr>
              <a:tr h="183288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Alexandre M.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Bayen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Claire J. Tomlin.</a:t>
                      </a:r>
                      <a:r>
                        <a:rPr lang="en-US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CASE STUDY – AIR TRAFFIC MANAGEMENT SYSTEMS(2002)</a:t>
                      </a:r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problem statement of air traffic management systems (ATMS) is to ensure the safe and efficient flow of air traffic. This is a challenging task, as ATMS must deal with a complex and dynamic environment, including a wide variety of aircraft types, weather conditions, and air traffic control systems.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NextGen Air Traffic Management System (NextGen ATMS)</a:t>
                      </a:r>
                    </a:p>
                    <a:p>
                      <a:br>
                        <a:rPr lang="en-US" sz="900" dirty="0"/>
                      </a:br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next-generation air traffic management system (ATMS) that leverages artificial intelligence (AI), machine learning (ML), and big data analytics can improve capacity, safety, efficiency, and flexibility in the following ways: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Capacity:.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Safety: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Efficiency: 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Flexibility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Improved safety: AI, ML, and big data analytics can be used to develop systems that can better predict and prevent potential hazards. This could lead to a significant reduction in the number of aviation accidents and incidents.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Increased efficiency: 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IN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Improved safety</a:t>
                      </a:r>
                      <a:endParaRPr lang="en-US" sz="900" b="0" i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Reduced environmental impact:.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Increased capacity: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094775"/>
                  </a:ext>
                </a:extLst>
              </a:tr>
              <a:tr h="3207548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Systems Approach to Identifying Aircraft Equipage Requirements, Benefits, and Risks of ADS-B Applications by Marisa Rachael Jenkins on </a:t>
                      </a:r>
                      <a:r>
                        <a:rPr lang="en-US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Februrary</a:t>
                      </a:r>
                      <a:r>
                        <a:rPr lang="en-US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2009.</a:t>
                      </a:r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key elements of the problem statement are: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Existing flight tracking apps and websites rely on outdated technologies that cannot deliver real-time updates and lack predictive analytics capabilities.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Their user interfaces are often not intuitive or interactive, making flight tracking tedious.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There is a need for a modern flight tracking solution that utilizes:</a:t>
                      </a:r>
                    </a:p>
                    <a:p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Real-Time Air Traffic Management System (Real-Time ATMS)</a:t>
                      </a:r>
                    </a:p>
                    <a:p>
                      <a:br>
                        <a:rPr lang="en-US" sz="900" dirty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Architecture: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Incorporate historical flight data for training predictive models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Build intuitive web interfaces with ReactJS and mobile apps with React Native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Integrate interactive maps for visualizing flight positions and details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900" b="0" i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Predictive Analytics: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Collect and analyze historical flight status data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Identify patterns and indicators that correlate with delays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900" b="0" i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User Experience: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Enable simple flight search by route, airline, flight number etc.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Provide live flight status updates and notifications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Present details like aircraft position, altitude, speed visually.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Here are some potential remarks on the proposed flight tracking solution: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microservices-based architecture aligns with modern best practices for building scalable and resilient systems to handle growing flight data volumes.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Leveraging ADS-B and direct airline feeds provides comprehensive real-time flight monitoring capabilities. This overcomes limitations of public flight data sources.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Incorporating historical flight status data unlocks the ability to implement predictive models</a:t>
                      </a:r>
                      <a:br>
                        <a:rPr lang="en-US" dirty="0"/>
                      </a:b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704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370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D4AA-78ED-3032-96D2-72153B48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7BE06-79C6-AD36-78FE-00C1B99790DC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5C19F27-CE58-CEEC-09D9-6F7027EF8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555971"/>
              </p:ext>
            </p:extLst>
          </p:nvPr>
        </p:nvGraphicFramePr>
        <p:xfrm>
          <a:off x="-21771" y="0"/>
          <a:ext cx="9106386" cy="597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955">
                  <a:extLst>
                    <a:ext uri="{9D8B030D-6E8A-4147-A177-3AD203B41FA5}">
                      <a16:colId xmlns:a16="http://schemas.microsoft.com/office/drawing/2014/main" val="1860946283"/>
                    </a:ext>
                  </a:extLst>
                </a:gridCol>
                <a:gridCol w="1801431">
                  <a:extLst>
                    <a:ext uri="{9D8B030D-6E8A-4147-A177-3AD203B41FA5}">
                      <a16:colId xmlns:a16="http://schemas.microsoft.com/office/drawing/2014/main" val="1401085026"/>
                    </a:ext>
                  </a:extLst>
                </a:gridCol>
                <a:gridCol w="1629866">
                  <a:extLst>
                    <a:ext uri="{9D8B030D-6E8A-4147-A177-3AD203B41FA5}">
                      <a16:colId xmlns:a16="http://schemas.microsoft.com/office/drawing/2014/main" val="2605551917"/>
                    </a:ext>
                  </a:extLst>
                </a:gridCol>
                <a:gridCol w="1503954">
                  <a:extLst>
                    <a:ext uri="{9D8B030D-6E8A-4147-A177-3AD203B41FA5}">
                      <a16:colId xmlns:a16="http://schemas.microsoft.com/office/drawing/2014/main" val="3317623462"/>
                    </a:ext>
                  </a:extLst>
                </a:gridCol>
                <a:gridCol w="2118180">
                  <a:extLst>
                    <a:ext uri="{9D8B030D-6E8A-4147-A177-3AD203B41FA5}">
                      <a16:colId xmlns:a16="http://schemas.microsoft.com/office/drawing/2014/main" val="34631154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28021708"/>
                    </a:ext>
                  </a:extLst>
                </a:gridCol>
              </a:tblGrid>
              <a:tr h="99060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 and   Journal Name&amp; Year of publication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Statement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Proposed solution/Method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 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938747"/>
                  </a:ext>
                </a:extLst>
              </a:tr>
              <a:tr h="1559560">
                <a:tc>
                  <a:txBody>
                    <a:bodyPr/>
                    <a:lstStyle/>
                    <a:p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COLLECTION AND PROCESSING OF FLIGHT INFORMATION ON FLIGHTRADAR24 PROJECT Karina KALAGIREVA, </a:t>
                      </a:r>
                      <a:r>
                        <a:rPr lang="en-US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Veselin</a:t>
                      </a:r>
                      <a:r>
                        <a:rPr lang="en-US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RADKOV.2016</a:t>
                      </a:r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problem statement is that there is a need for a way to track air traffic over large bodies of water and over land in the presence of vast uninhabited areas where it is impossible to deploy radars.</a:t>
                      </a:r>
                      <a:endParaRPr lang="en-IN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Flightradar24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Flightradar24 proposed solution impossible to deploy radars is to use a combination of Automatic Dependent Surveillance-Broadcast (ADS-B) and </a:t>
                      </a:r>
                      <a:r>
                        <a:rPr lang="en-US" sz="900" b="0" i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Multilateration</a:t>
                      </a: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(MLAT).</a:t>
                      </a:r>
                    </a:p>
                    <a:p>
                      <a:pPr rtl="0"/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ADS-B is a system where aircraft broadcast their position, altitude, and speed to other aircraft and ground stations. Flightradar24 has a network of over 250,000 ADS-B ground stations around the world. This network allows Flightradar24 to track aircraft even in areas where there are no radar stations.</a:t>
                      </a:r>
                    </a:p>
                    <a:p>
                      <a:pPr rtl="0"/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MLAT is a technique that can be used to determine the position of an aircraft using the time difference of arrival (TDOA) of ADS-B signals at multiple ground stations. MLAT is not as accurate as radar.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Improved safety: Flightradar24's solution can help to improve safety by providing air traffic controllers with a more complete picture of the air traffic situation. 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Increased efficiency: flight routes and to reduce delays.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Reduced environmental impact: 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015444"/>
                  </a:ext>
                </a:extLst>
              </a:tr>
              <a:tr h="1879600">
                <a:tc>
                  <a:txBody>
                    <a:bodyPr/>
                    <a:lstStyle/>
                    <a:p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Original and Low-Cost ADS-B System to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Fulfill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Air Traffic Safety Obligations during High Power LIDAR Operation By Frédéric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Peyrin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1,* Patrick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Fréville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Nadège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Montoux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and Jean-Luc </a:t>
                      </a:r>
                      <a:r>
                        <a:rPr lang="en-IN" sz="9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Baray.March</a:t>
                      </a:r>
                      <a:r>
                        <a:rPr lang="en-I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problem statement for this system is to design a low-cost and reliable system that can accurately detect aircraft in the vicinity of the LIDAR and shut off the laser promptly to avoid any potential hazards to aviation safety.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ADS-B Air Safety System for LIDAR</a:t>
                      </a:r>
                    </a:p>
                    <a:p>
                      <a:br>
                        <a:rPr lang="en-US" dirty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Uses ADS-B technology to detect aircraft near LIDAR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Shuts off laser emission when aircraft are within a certain distance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Low-cost, reliable, and accurate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Successfully accredited by French air authorities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Rate of missing data due to air traffic interruption is about 2%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Potential to be widely deployed in LIDAR observatories and used alongside portable LIDARs for field campaigns</a:t>
                      </a:r>
                    </a:p>
                    <a:p>
                      <a:br>
                        <a:rPr lang="en-US" dirty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Accurate aircraft detection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Not disturbed by birds or UAVs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Handles multiple aircraft simultaneously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Applies safety procedure even in degraded mode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Accredited by French air authorities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Low rate of missing data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900" b="0" i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Potential for widespread deployment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br>
                        <a:rPr lang="en-US" dirty="0"/>
                      </a:b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791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490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14412</TotalTime>
  <Words>1923</Words>
  <Application>Microsoft Office PowerPoint</Application>
  <PresentationFormat>On-screen Show (4:3)</PresentationFormat>
  <Paragraphs>215</Paragraphs>
  <Slides>33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Arial</vt:lpstr>
      <vt:lpstr>Arial Black</vt:lpstr>
      <vt:lpstr>Bookman Old Style</vt:lpstr>
      <vt:lpstr>Calibri</vt:lpstr>
      <vt:lpstr>Calibri Light</vt:lpstr>
      <vt:lpstr>Inter</vt:lpstr>
      <vt:lpstr>Segoe UI Variable Display Semib</vt:lpstr>
      <vt:lpstr>Sitka Banner Semibold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Hareen</dc:creator>
  <cp:lastModifiedBy>rithika_14@outlook.com</cp:lastModifiedBy>
  <cp:revision>725</cp:revision>
  <dcterms:modified xsi:type="dcterms:W3CDTF">2024-04-04T04:05:16Z</dcterms:modified>
</cp:coreProperties>
</file>